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sldIdLst>
    <p:sldId id="256" r:id="rId2"/>
    <p:sldId id="284" r:id="rId3"/>
    <p:sldId id="285" r:id="rId4"/>
    <p:sldId id="257" r:id="rId5"/>
    <p:sldId id="259" r:id="rId6"/>
    <p:sldId id="260" r:id="rId7"/>
    <p:sldId id="262" r:id="rId8"/>
    <p:sldId id="263" r:id="rId9"/>
    <p:sldId id="266" r:id="rId10"/>
    <p:sldId id="267" r:id="rId11"/>
    <p:sldId id="268" r:id="rId12"/>
    <p:sldId id="269" r:id="rId13"/>
    <p:sldId id="280" r:id="rId14"/>
    <p:sldId id="281" r:id="rId15"/>
    <p:sldId id="282" r:id="rId16"/>
    <p:sldId id="283" r:id="rId17"/>
    <p:sldId id="287" r:id="rId18"/>
    <p:sldId id="288" r:id="rId19"/>
    <p:sldId id="289" r:id="rId20"/>
    <p:sldId id="290" r:id="rId21"/>
    <p:sldId id="291" r:id="rId22"/>
    <p:sldId id="296" r:id="rId23"/>
    <p:sldId id="293" r:id="rId24"/>
    <p:sldId id="295" r:id="rId25"/>
    <p:sldId id="297" r:id="rId26"/>
    <p:sldId id="298" r:id="rId27"/>
    <p:sldId id="299" r:id="rId28"/>
    <p:sldId id="300" r:id="rId29"/>
    <p:sldId id="301" r:id="rId30"/>
    <p:sldId id="302" r:id="rId31"/>
    <p:sldId id="303" r:id="rId32"/>
    <p:sldId id="304" r:id="rId33"/>
    <p:sldId id="305" r:id="rId34"/>
    <p:sldId id="306" r:id="rId35"/>
    <p:sldId id="307" r:id="rId36"/>
    <p:sldId id="308" r:id="rId37"/>
    <p:sldId id="309" r:id="rId38"/>
    <p:sldId id="310" r:id="rId39"/>
    <p:sldId id="311" r:id="rId40"/>
    <p:sldId id="312" r:id="rId41"/>
    <p:sldId id="313" r:id="rId42"/>
    <p:sldId id="314" r:id="rId43"/>
    <p:sldId id="315" r:id="rId44"/>
    <p:sldId id="316" r:id="rId45"/>
    <p:sldId id="317"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5" d="100"/>
          <a:sy n="75" d="100"/>
        </p:scale>
        <p:origin x="-1200" y="16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overOverlay.png"/>
          <p:cNvPicPr>
            <a:picLocks noChangeAspect="1"/>
          </p:cNvPicPr>
          <p:nvPr/>
        </p:nvPicPr>
        <p:blipFill>
          <a:blip r:embed="rId2" cstate="print"/>
          <a:stretch>
            <a:fillRect/>
          </a:stretch>
        </p:blipFill>
        <p:spPr>
          <a:xfrm>
            <a:off x="0" y="0"/>
            <a:ext cx="9144000" cy="6858000"/>
          </a:xfrm>
          <a:prstGeom prst="rect">
            <a:avLst/>
          </a:prstGeom>
        </p:spPr>
      </p:pic>
      <p:sp>
        <p:nvSpPr>
          <p:cNvPr id="4" name="Date Placeholder 3"/>
          <p:cNvSpPr>
            <a:spLocks noGrp="1"/>
          </p:cNvSpPr>
          <p:nvPr>
            <p:ph type="dt" sz="half" idx="10"/>
          </p:nvPr>
        </p:nvSpPr>
        <p:spPr/>
        <p:txBody>
          <a:bodyPr/>
          <a:lstStyle>
            <a:lvl1pPr>
              <a:defRPr>
                <a:solidFill>
                  <a:schemeClr val="tx2"/>
                </a:solidFill>
              </a:defRPr>
            </a:lvl1pPr>
          </a:lstStyle>
          <a:p>
            <a:fld id="{1D8BD707-D9CF-40AE-B4C6-C98DA3205C09}" type="datetimeFigureOut">
              <a:rPr lang="en-US" smtClean="0"/>
              <a:pPr/>
              <a:t>6/29/2020</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B6F15528-21DE-4FAA-801E-634DDDAF4B2B}" type="slidenum">
              <a:rPr lang="en-US" smtClean="0"/>
              <a:pPr/>
              <a:t>‹#›</a:t>
            </a:fld>
            <a:endParaRPr lang="en-US"/>
          </a:p>
        </p:txBody>
      </p:sp>
      <p:grpSp>
        <p:nvGrpSpPr>
          <p:cNvPr id="8" name="Group 7"/>
          <p:cNvGrpSpPr/>
          <p:nvPr/>
        </p:nvGrpSpPr>
        <p:grpSpPr>
          <a:xfrm>
            <a:off x="1194101" y="2887530"/>
            <a:ext cx="6779110" cy="923330"/>
            <a:chOff x="1172584" y="1381459"/>
            <a:chExt cx="6779110" cy="923330"/>
          </a:xfrm>
          <a:effectLst>
            <a:outerShdw blurRad="38100" dist="12700" dir="16200000" rotWithShape="0">
              <a:prstClr val="black">
                <a:alpha val="30000"/>
              </a:prstClr>
            </a:outerShdw>
          </a:effectLst>
        </p:grpSpPr>
        <p:sp>
          <p:nvSpPr>
            <p:cNvPr id="9" name="TextBox 8"/>
            <p:cNvSpPr txBox="1"/>
            <p:nvPr/>
          </p:nvSpPr>
          <p:spPr>
            <a:xfrm>
              <a:off x="4147073" y="1381459"/>
              <a:ext cx="877163" cy="923330"/>
            </a:xfrm>
            <a:prstGeom prst="rect">
              <a:avLst/>
            </a:prstGeom>
            <a:noFill/>
          </p:spPr>
          <p:txBody>
            <a:bodyPr wrap="none" rtlCol="0">
              <a:spAutoFit/>
            </a:bodyPr>
            <a:lstStyle/>
            <a:p>
              <a:r>
                <a:rPr lang="en-US" sz="5400" dirty="0" smtClean="0">
                  <a:ln w="3175">
                    <a:solidFill>
                      <a:schemeClr val="tx2">
                        <a:alpha val="60000"/>
                      </a:schemeClr>
                    </a:solidFill>
                  </a:ln>
                  <a:solidFill>
                    <a:schemeClr val="tx2">
                      <a:lumMod val="90000"/>
                    </a:schemeClr>
                  </a:solidFill>
                  <a:effectLst>
                    <a:outerShdw blurRad="34925" dist="12700" dir="14400000" algn="ctr" rotWithShape="0">
                      <a:srgbClr val="000000">
                        <a:alpha val="21000"/>
                      </a:srgbClr>
                    </a:outerShdw>
                  </a:effectLst>
                  <a:latin typeface="Wingdings" pitchFamily="2" charset="2"/>
                </a:rPr>
                <a:t></a:t>
              </a:r>
              <a:endParaRPr lang="en-US" sz="5400" dirty="0">
                <a:ln w="3175">
                  <a:solidFill>
                    <a:schemeClr val="tx2">
                      <a:alpha val="60000"/>
                    </a:schemeClr>
                  </a:solidFill>
                </a:ln>
                <a:solidFill>
                  <a:schemeClr val="tx2">
                    <a:lumMod val="90000"/>
                  </a:schemeClr>
                </a:solidFill>
                <a:effectLst>
                  <a:outerShdw blurRad="34925" dist="12700" dir="14400000" algn="ctr" rotWithShape="0">
                    <a:srgbClr val="000000">
                      <a:alpha val="21000"/>
                    </a:srgbClr>
                  </a:outerShdw>
                </a:effectLst>
                <a:latin typeface="Wingdings" pitchFamily="2" charset="2"/>
              </a:endParaRPr>
            </a:p>
          </p:txBody>
        </p:sp>
        <p:cxnSp>
          <p:nvCxnSpPr>
            <p:cNvPr id="10" name="Straight Connector 9"/>
            <p:cNvCxnSpPr/>
            <p:nvPr/>
          </p:nvCxnSpPr>
          <p:spPr>
            <a:xfrm rot="10800000">
              <a:off x="1172584" y="1925620"/>
              <a:ext cx="3119718" cy="1588"/>
            </a:xfrm>
            <a:prstGeom prst="line">
              <a:avLst/>
            </a:prstGeom>
            <a:ln>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a:off x="4831976" y="1922930"/>
              <a:ext cx="3119718" cy="1588"/>
            </a:xfrm>
            <a:prstGeom prst="line">
              <a:avLst/>
            </a:prstGeom>
            <a:ln>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183341" y="1387737"/>
            <a:ext cx="6777318" cy="1731982"/>
          </a:xfrm>
        </p:spPr>
        <p:txBody>
          <a:bodyPr anchor="b"/>
          <a:lstStyle>
            <a:lvl1pPr>
              <a:defRPr>
                <a:ln w="3175">
                  <a:solidFill>
                    <a:schemeClr val="tx1">
                      <a:alpha val="65000"/>
                    </a:schemeClr>
                  </a:solidFill>
                </a:ln>
                <a:solidFill>
                  <a:schemeClr val="tx1"/>
                </a:solidFill>
                <a:effectLst>
                  <a:outerShdw blurRad="25400" dist="12700" dir="14220000" rotWithShape="0">
                    <a:prstClr val="black">
                      <a:alpha val="50000"/>
                    </a:prst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767862"/>
            <a:ext cx="6400800" cy="1752600"/>
          </a:xfrm>
        </p:spPr>
        <p:txBody>
          <a:bodyPr/>
          <a:lstStyle>
            <a:lvl1pPr marL="0" indent="0" algn="ctr">
              <a:buNone/>
              <a:defRPr>
                <a:solidFill>
                  <a:schemeClr val="tx1"/>
                </a:solidFill>
                <a:effectLst>
                  <a:outerShdw blurRad="34925" dist="12700" dir="14400000" rotWithShape="0">
                    <a:prstClr val="black">
                      <a:alpha val="21000"/>
                    </a:prst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grpSp>
        <p:nvGrpSpPr>
          <p:cNvPr id="11" name="Group 10"/>
          <p:cNvGrpSpPr/>
          <p:nvPr/>
        </p:nvGrpSpPr>
        <p:grpSpPr>
          <a:xfrm>
            <a:off x="1172584" y="1392217"/>
            <a:ext cx="6779110" cy="923330"/>
            <a:chOff x="1172584" y="1381459"/>
            <a:chExt cx="6779110" cy="923330"/>
          </a:xfrm>
        </p:grpSpPr>
        <p:sp>
          <p:nvSpPr>
            <p:cNvPr id="15" name="TextBox 14"/>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6" name="Straight Connector 15"/>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6560" y="559398"/>
            <a:ext cx="1678193" cy="556676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8488" y="849854"/>
            <a:ext cx="5507917" cy="502382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grpSp>
        <p:nvGrpSpPr>
          <p:cNvPr id="11" name="Group 10"/>
          <p:cNvGrpSpPr/>
          <p:nvPr/>
        </p:nvGrpSpPr>
        <p:grpSpPr>
          <a:xfrm rot="5400000">
            <a:off x="3909050" y="2880823"/>
            <a:ext cx="5480154" cy="923330"/>
            <a:chOff x="1815339" y="1381459"/>
            <a:chExt cx="5480154" cy="923330"/>
          </a:xfrm>
        </p:grpSpPr>
        <p:sp>
          <p:nvSpPr>
            <p:cNvPr id="12" name="TextBox 11"/>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3" name="Straight Connector 12"/>
            <p:cNvCxnSpPr/>
            <p:nvPr/>
          </p:nvCxnSpPr>
          <p:spPr>
            <a:xfrm flipH="1" flipV="1">
              <a:off x="1815339" y="1924709"/>
              <a:ext cx="2468880" cy="2505"/>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4826613" y="1927417"/>
              <a:ext cx="2468880"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1" name="Title 10"/>
          <p:cNvSpPr>
            <a:spLocks noGrp="1"/>
          </p:cNvSpPr>
          <p:nvPr>
            <p:ph type="title"/>
          </p:nvPr>
        </p:nvSpPr>
        <p:spPr/>
        <p:txBody>
          <a:bodyPr/>
          <a:lstStyle/>
          <a:p>
            <a:r>
              <a:rPr lang="en-US" smtClean="0"/>
              <a:t>Click to edit Master title style</a:t>
            </a:r>
            <a:endParaRPr lang="en-US"/>
          </a:p>
        </p:txBody>
      </p:sp>
      <p:grpSp>
        <p:nvGrpSpPr>
          <p:cNvPr id="12" name="Group 11"/>
          <p:cNvGrpSpPr/>
          <p:nvPr/>
        </p:nvGrpSpPr>
        <p:grpSpPr>
          <a:xfrm>
            <a:off x="1172584" y="1392217"/>
            <a:ext cx="6779110" cy="923330"/>
            <a:chOff x="1172584" y="1381459"/>
            <a:chExt cx="6779110" cy="923330"/>
          </a:xfrm>
        </p:grpSpPr>
        <p:sp>
          <p:nvSpPr>
            <p:cNvPr id="13" name="TextBox 12"/>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4" name="Straight Connector 13"/>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pic>
        <p:nvPicPr>
          <p:cNvPr id="12" name="Picture 11" descr="CoverOverlay.png"/>
          <p:cNvPicPr>
            <a:picLocks noChangeAspect="1"/>
          </p:cNvPicPr>
          <p:nvPr/>
        </p:nvPicPr>
        <p:blipFill>
          <a:blip r:embed="rId2" cstate="print">
            <a:lum/>
          </a:blip>
          <a:stretch>
            <a:fillRect/>
          </a:stretch>
        </p:blipFill>
        <p:spPr>
          <a:xfrm>
            <a:off x="0" y="0"/>
            <a:ext cx="9144000" cy="6858000"/>
          </a:xfrm>
          <a:prstGeom prst="rect">
            <a:avLst/>
          </a:prstGeom>
        </p:spPr>
      </p:pic>
      <p:grpSp>
        <p:nvGrpSpPr>
          <p:cNvPr id="7" name="Group 7"/>
          <p:cNvGrpSpPr/>
          <p:nvPr/>
        </p:nvGrpSpPr>
        <p:grpSpPr>
          <a:xfrm>
            <a:off x="1172584" y="2887579"/>
            <a:ext cx="6779110" cy="923330"/>
            <a:chOff x="1172584" y="1381459"/>
            <a:chExt cx="6779110" cy="923330"/>
          </a:xfrm>
        </p:grpSpPr>
        <p:sp>
          <p:nvSpPr>
            <p:cNvPr id="9" name="TextBox 8"/>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0" name="Straight Connector 9"/>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a:off x="4831976" y="1927412"/>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690040" y="1204857"/>
            <a:ext cx="7754713" cy="1910716"/>
          </a:xfrm>
        </p:spPr>
        <p:txBody>
          <a:bodyPr anchor="b"/>
          <a:lstStyle>
            <a:lvl1pPr algn="ctr">
              <a:defRPr sz="5400" b="0" cap="none"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699248" y="3767316"/>
            <a:ext cx="7734747" cy="1500187"/>
          </a:xfrm>
        </p:spPr>
        <p:txBody>
          <a:bodyPr anchor="t"/>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D8BD707-D9CF-40AE-B4C6-C98DA3205C09}" type="datetimeFigureOut">
              <a:rPr lang="en-US" smtClean="0"/>
              <a:pPr/>
              <a:t>6/29/2020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2" name="Title 1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grpSp>
        <p:nvGrpSpPr>
          <p:cNvPr id="13" name="Group 12"/>
          <p:cNvGrpSpPr/>
          <p:nvPr/>
        </p:nvGrpSpPr>
        <p:grpSpPr>
          <a:xfrm>
            <a:off x="1172584" y="1392217"/>
            <a:ext cx="6779110" cy="923330"/>
            <a:chOff x="1172584" y="1381459"/>
            <a:chExt cx="6779110" cy="923330"/>
          </a:xfrm>
        </p:grpSpPr>
        <p:sp>
          <p:nvSpPr>
            <p:cNvPr id="14" name="TextBox 13"/>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5" name="Straight Connector 14"/>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
        <p:nvSpPr>
          <p:cNvPr id="8" name="Content Placeholder 7"/>
          <p:cNvSpPr>
            <a:spLocks noGrp="1"/>
          </p:cNvSpPr>
          <p:nvPr>
            <p:ph sz="quarter" idx="13"/>
          </p:nvPr>
        </p:nvSpPr>
        <p:spPr>
          <a:xfrm>
            <a:off x="685800" y="2240280"/>
            <a:ext cx="3803904" cy="38770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9"/>
          <p:cNvSpPr>
            <a:spLocks noGrp="1"/>
          </p:cNvSpPr>
          <p:nvPr>
            <p:ph sz="quarter" idx="14"/>
          </p:nvPr>
        </p:nvSpPr>
        <p:spPr>
          <a:xfrm>
            <a:off x="4645151" y="2240280"/>
            <a:ext cx="3803904" cy="38770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051560" y="2240280"/>
            <a:ext cx="3442446" cy="658368"/>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8488" y="2947595"/>
            <a:ext cx="3803904" cy="3172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02306" y="2240280"/>
            <a:ext cx="3447288" cy="658368"/>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944368"/>
            <a:ext cx="3799728" cy="3172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6/29/2020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grpSp>
        <p:nvGrpSpPr>
          <p:cNvPr id="14" name="Group 13"/>
          <p:cNvGrpSpPr/>
          <p:nvPr/>
        </p:nvGrpSpPr>
        <p:grpSpPr>
          <a:xfrm>
            <a:off x="1172584" y="1392217"/>
            <a:ext cx="6779110" cy="923330"/>
            <a:chOff x="1172584" y="1381459"/>
            <a:chExt cx="6779110" cy="923330"/>
          </a:xfrm>
        </p:grpSpPr>
        <p:sp>
          <p:nvSpPr>
            <p:cNvPr id="16" name="TextBox 15"/>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7" name="Straight Connector 16"/>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6/29/2020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grpSp>
        <p:nvGrpSpPr>
          <p:cNvPr id="10" name="Group 9"/>
          <p:cNvGrpSpPr/>
          <p:nvPr/>
        </p:nvGrpSpPr>
        <p:grpSpPr>
          <a:xfrm>
            <a:off x="1172584" y="1392217"/>
            <a:ext cx="6779110" cy="923330"/>
            <a:chOff x="1172584" y="1381459"/>
            <a:chExt cx="6779110" cy="923330"/>
          </a:xfrm>
        </p:grpSpPr>
        <p:sp>
          <p:nvSpPr>
            <p:cNvPr id="14" name="TextBox 13"/>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5" name="Straight Connector 14"/>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4579" y="1678195"/>
            <a:ext cx="3422483" cy="1886921"/>
          </a:xfrm>
        </p:spPr>
        <p:txBody>
          <a:bodyPr anchor="b"/>
          <a:lstStyle>
            <a:lvl1pPr algn="l">
              <a:defRPr sz="2800" b="0"/>
            </a:lvl1pPr>
          </a:lstStyle>
          <a:p>
            <a:r>
              <a:rPr lang="en-US" smtClean="0"/>
              <a:t>Click to edit Master title style</a:t>
            </a:r>
            <a:endParaRPr lang="en-US"/>
          </a:p>
        </p:txBody>
      </p:sp>
      <p:sp>
        <p:nvSpPr>
          <p:cNvPr id="3" name="Content Placeholder 2"/>
          <p:cNvSpPr>
            <a:spLocks noGrp="1"/>
          </p:cNvSpPr>
          <p:nvPr>
            <p:ph idx="1"/>
          </p:nvPr>
        </p:nvSpPr>
        <p:spPr>
          <a:xfrm>
            <a:off x="692001" y="559398"/>
            <a:ext cx="4116667" cy="5566765"/>
          </a:xfrm>
        </p:spPr>
        <p:txBody>
          <a:bodyPr anchor="ct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034579" y="3603812"/>
            <a:ext cx="3411725" cy="2517289"/>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731" y="4668818"/>
            <a:ext cx="7767021" cy="644729"/>
          </a:xfrm>
        </p:spPr>
        <p:txBody>
          <a:bodyPr anchor="b"/>
          <a:lstStyle>
            <a:lvl1pPr algn="ctr">
              <a:defRPr sz="2800" b="0"/>
            </a:lvl1pPr>
          </a:lstStyle>
          <a:p>
            <a:r>
              <a:rPr lang="en-US" smtClean="0"/>
              <a:t>Click to edit Master title style</a:t>
            </a:r>
            <a:endParaRPr lang="en-US"/>
          </a:p>
        </p:txBody>
      </p:sp>
      <p:sp>
        <p:nvSpPr>
          <p:cNvPr id="3" name="Picture Placeholder 2"/>
          <p:cNvSpPr>
            <a:spLocks noGrp="1"/>
          </p:cNvSpPr>
          <p:nvPr>
            <p:ph type="pic" idx="1"/>
          </p:nvPr>
        </p:nvSpPr>
        <p:spPr>
          <a:xfrm rot="240000">
            <a:off x="2183792" y="666965"/>
            <a:ext cx="4772156" cy="3598016"/>
          </a:xfrm>
          <a:solidFill>
            <a:srgbClr val="FFFFFF">
              <a:shade val="85000"/>
            </a:srgbClr>
          </a:solidFill>
          <a:ln w="190500" cap="sq">
            <a:solidFill>
              <a:srgbClr val="FFFFFF"/>
            </a:solidFill>
            <a:miter lim="800000"/>
          </a:ln>
          <a:effectLst>
            <a:outerShdw blurRad="65000" dist="50800" dir="12900000" kx="195000" ky="145000" algn="tl" rotWithShape="0">
              <a:srgbClr val="000000">
                <a:alpha val="24000"/>
              </a:srgbClr>
            </a:outerShdw>
          </a:effectLst>
          <a:scene3d>
            <a:camera prst="orthographicFront">
              <a:rot lat="0" lon="0" rev="360000"/>
            </a:camera>
            <a:lightRig rig="twoPt" dir="t">
              <a:rot lat="0" lon="0" rev="7200000"/>
            </a:lightRig>
          </a:scene3d>
          <a:sp3d contourW="12700">
            <a:bevelT w="25400" h="19050"/>
            <a:contourClr>
              <a:srgbClr val="969696"/>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8489" y="5324306"/>
            <a:ext cx="7756264" cy="804862"/>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gradFill flip="none" rotWithShape="1">
            <a:gsLst>
              <a:gs pos="83000">
                <a:schemeClr val="bg1">
                  <a:alpha val="11000"/>
                </a:schemeClr>
              </a:gs>
              <a:gs pos="100000">
                <a:schemeClr val="bg2">
                  <a:lumMod val="75000"/>
                  <a:alpha val="23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88490" y="570156"/>
            <a:ext cx="7756263" cy="105425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99247" y="2248347"/>
            <a:ext cx="7745505" cy="387781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60378" y="6161442"/>
            <a:ext cx="2133600" cy="365125"/>
          </a:xfrm>
          <a:prstGeom prst="rect">
            <a:avLst/>
          </a:prstGeom>
        </p:spPr>
        <p:txBody>
          <a:bodyPr vert="horz" lIns="91440" tIns="45720" rIns="91440" bIns="45720" rtlCol="0" anchor="ctr"/>
          <a:lstStyle>
            <a:lvl1pPr algn="l">
              <a:defRPr sz="1200">
                <a:solidFill>
                  <a:schemeClr val="tx2"/>
                </a:solidFill>
              </a:defRPr>
            </a:lvl1pPr>
          </a:lstStyle>
          <a:p>
            <a:fld id="{1D8BD707-D9CF-40AE-B4C6-C98DA3205C09}" type="datetimeFigureOut">
              <a:rPr lang="en-US" smtClean="0"/>
              <a:pPr/>
              <a:t>6/29/2020</a:t>
            </a:fld>
            <a:endParaRPr lang="en-US"/>
          </a:p>
        </p:txBody>
      </p:sp>
      <p:sp>
        <p:nvSpPr>
          <p:cNvPr id="5" name="Footer Placeholder 4"/>
          <p:cNvSpPr>
            <a:spLocks noGrp="1"/>
          </p:cNvSpPr>
          <p:nvPr>
            <p:ph type="ftr" sz="quarter" idx="3"/>
          </p:nvPr>
        </p:nvSpPr>
        <p:spPr>
          <a:xfrm>
            <a:off x="3124200" y="6161442"/>
            <a:ext cx="2895600" cy="365125"/>
          </a:xfrm>
          <a:prstGeom prst="rect">
            <a:avLst/>
          </a:prstGeom>
        </p:spPr>
        <p:txBody>
          <a:bodyPr vert="horz" lIns="91440" tIns="45720" rIns="91440" bIns="45720" rtlCol="0" anchor="ctr"/>
          <a:lstStyle>
            <a:lvl1pPr algn="ctr">
              <a:defRPr sz="1200">
                <a:solidFill>
                  <a:schemeClr val="tx2"/>
                </a:solidFill>
              </a:defRPr>
            </a:lvl1pPr>
          </a:lstStyle>
          <a:p>
            <a:endParaRPr lang="en-US"/>
          </a:p>
        </p:txBody>
      </p:sp>
      <p:sp>
        <p:nvSpPr>
          <p:cNvPr id="6" name="Slide Number Placeholder 5"/>
          <p:cNvSpPr>
            <a:spLocks noGrp="1"/>
          </p:cNvSpPr>
          <p:nvPr>
            <p:ph type="sldNum" sz="quarter" idx="4"/>
          </p:nvPr>
        </p:nvSpPr>
        <p:spPr>
          <a:xfrm>
            <a:off x="6639264" y="6161442"/>
            <a:ext cx="2133600" cy="365125"/>
          </a:xfrm>
          <a:prstGeom prst="rect">
            <a:avLst/>
          </a:prstGeom>
        </p:spPr>
        <p:txBody>
          <a:bodyPr vert="horz" lIns="91440" tIns="45720" rIns="91440" bIns="45720" rtlCol="0" anchor="ctr"/>
          <a:lstStyle>
            <a:lvl1pPr algn="r">
              <a:defRPr sz="1200">
                <a:solidFill>
                  <a:schemeClr val="tx2"/>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ctr" defTabSz="914400" rtl="0" eaLnBrk="1" latinLnBrk="0" hangingPunct="1">
        <a:spcBef>
          <a:spcPct val="0"/>
        </a:spcBef>
        <a:buNone/>
        <a:defRPr sz="5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65760" indent="-365760" algn="l" defTabSz="914400" rtl="0" eaLnBrk="1" latinLnBrk="0" hangingPunct="1">
        <a:spcBef>
          <a:spcPct val="20000"/>
        </a:spcBef>
        <a:buClr>
          <a:schemeClr val="accent1"/>
        </a:buClr>
        <a:buFont typeface="Wingdings" pitchFamily="2" charset="2"/>
        <a:buChar char=""/>
        <a:defRPr sz="2400" kern="1200">
          <a:solidFill>
            <a:schemeClr val="tx1">
              <a:lumMod val="85000"/>
              <a:lumOff val="15000"/>
            </a:schemeClr>
          </a:solidFill>
          <a:latin typeface="+mn-lt"/>
          <a:ea typeface="+mn-ea"/>
          <a:cs typeface="+mn-cs"/>
        </a:defRPr>
      </a:lvl1pPr>
      <a:lvl2pPr marL="777240" indent="-365760" algn="l" defTabSz="914400" rtl="0" eaLnBrk="1" latinLnBrk="0" hangingPunct="1">
        <a:spcBef>
          <a:spcPct val="20000"/>
        </a:spcBef>
        <a:buClr>
          <a:schemeClr val="accent1"/>
        </a:buClr>
        <a:buFont typeface="Wingdings" pitchFamily="2" charset="2"/>
        <a:buChar char=""/>
        <a:defRPr sz="2200" kern="1200">
          <a:solidFill>
            <a:schemeClr val="tx1">
              <a:lumMod val="85000"/>
              <a:lumOff val="15000"/>
            </a:schemeClr>
          </a:solidFill>
          <a:latin typeface="+mn-lt"/>
          <a:ea typeface="+mn-ea"/>
          <a:cs typeface="+mn-cs"/>
        </a:defRPr>
      </a:lvl2pPr>
      <a:lvl3pPr marL="1143000" indent="-365760" algn="l" defTabSz="914400" rtl="0" eaLnBrk="1" latinLnBrk="0" hangingPunct="1">
        <a:spcBef>
          <a:spcPct val="20000"/>
        </a:spcBef>
        <a:buClr>
          <a:schemeClr val="accent1"/>
        </a:buClr>
        <a:buFont typeface="Wingdings" pitchFamily="2" charset="2"/>
        <a:buChar char=""/>
        <a:defRPr sz="2000" kern="1200">
          <a:solidFill>
            <a:schemeClr val="tx1">
              <a:lumMod val="85000"/>
              <a:lumOff val="15000"/>
            </a:schemeClr>
          </a:solidFill>
          <a:latin typeface="+mn-lt"/>
          <a:ea typeface="+mn-ea"/>
          <a:cs typeface="+mn-cs"/>
        </a:defRPr>
      </a:lvl3pPr>
      <a:lvl4pPr marL="1508760" indent="-320040" algn="l" defTabSz="914400" rtl="0" eaLnBrk="1" latinLnBrk="0" hangingPunct="1">
        <a:spcBef>
          <a:spcPct val="20000"/>
        </a:spcBef>
        <a:buClr>
          <a:schemeClr val="accent1"/>
        </a:buClr>
        <a:buFont typeface="Wingdings" pitchFamily="2" charset="2"/>
        <a:buChar char=""/>
        <a:defRPr sz="1800" kern="1200">
          <a:solidFill>
            <a:schemeClr val="tx1">
              <a:lumMod val="85000"/>
              <a:lumOff val="15000"/>
            </a:schemeClr>
          </a:solidFill>
          <a:latin typeface="+mn-lt"/>
          <a:ea typeface="+mn-ea"/>
          <a:cs typeface="+mn-cs"/>
        </a:defRPr>
      </a:lvl4pPr>
      <a:lvl5pPr marL="1828800" indent="-320040" algn="l" defTabSz="914400" rtl="0" eaLnBrk="1" latinLnBrk="0" hangingPunct="1">
        <a:spcBef>
          <a:spcPct val="20000"/>
        </a:spcBef>
        <a:buClr>
          <a:schemeClr val="accent1"/>
        </a:buClr>
        <a:buFont typeface="Wingdings" pitchFamily="2" charset="2"/>
        <a:buChar char=""/>
        <a:defRPr sz="1600" kern="1200">
          <a:solidFill>
            <a:schemeClr val="tx1">
              <a:lumMod val="85000"/>
              <a:lumOff val="15000"/>
            </a:schemeClr>
          </a:solidFill>
          <a:latin typeface="+mn-lt"/>
          <a:ea typeface="+mn-ea"/>
          <a:cs typeface="+mn-cs"/>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1" i="1" dirty="0" smtClean="0">
                <a:solidFill>
                  <a:srgbClr val="002060"/>
                </a:solidFill>
              </a:rPr>
              <a:t>ONLINE EXAMNATION SYSTEM</a:t>
            </a:r>
            <a:endParaRPr lang="en-US" b="1" i="1" dirty="0">
              <a:solidFill>
                <a:srgbClr val="002060"/>
              </a:solidFill>
            </a:endParaRP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964626154"/>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pPr lvl="0"/>
            <a:r>
              <a:rPr lang="en-US" dirty="0"/>
              <a:t>Question  are generally objective type so no chance to get marks for writing related question.</a:t>
            </a:r>
          </a:p>
          <a:p>
            <a:pPr lvl="0"/>
            <a:r>
              <a:rPr lang="en-US" dirty="0"/>
              <a:t>Result can’t show pass/fail of the student it only show the no of question he/she attempted, correct </a:t>
            </a:r>
            <a:r>
              <a:rPr lang="en-US" dirty="0" smtClean="0"/>
              <a:t>answer </a:t>
            </a:r>
            <a:r>
              <a:rPr lang="en-US" dirty="0"/>
              <a:t>and wrong.</a:t>
            </a:r>
          </a:p>
          <a:p>
            <a:pPr lvl="0"/>
            <a:r>
              <a:rPr lang="en-US" dirty="0"/>
              <a:t>It provide only multiple </a:t>
            </a:r>
            <a:r>
              <a:rPr lang="en-US" dirty="0" smtClean="0"/>
              <a:t>choices but </a:t>
            </a:r>
            <a:r>
              <a:rPr lang="en-US" dirty="0"/>
              <a:t>single correct answer selection.</a:t>
            </a:r>
          </a:p>
          <a:p>
            <a:pPr lvl="0"/>
            <a:r>
              <a:rPr lang="en-US" dirty="0"/>
              <a:t>Incase question and answer </a:t>
            </a:r>
            <a:r>
              <a:rPr lang="en-US" dirty="0" smtClean="0"/>
              <a:t>need </a:t>
            </a:r>
            <a:r>
              <a:rPr lang="en-US" dirty="0"/>
              <a:t>to be in graphics, current system  has no provision.</a:t>
            </a:r>
          </a:p>
          <a:p>
            <a:pPr lvl="0"/>
            <a:r>
              <a:rPr lang="en-US" dirty="0"/>
              <a:t>Unregistered user can only access the home page ,contact and about page.</a:t>
            </a:r>
          </a:p>
          <a:p>
            <a:pPr lvl="0"/>
            <a:r>
              <a:rPr lang="en-US" dirty="0"/>
              <a:t>Student only can him/her result by </a:t>
            </a:r>
            <a:r>
              <a:rPr lang="en-US" dirty="0" smtClean="0"/>
              <a:t>login . Top </a:t>
            </a:r>
            <a:r>
              <a:rPr lang="en-US" dirty="0"/>
              <a:t>score are not displayed.</a:t>
            </a:r>
          </a:p>
          <a:p>
            <a:pPr lvl="0"/>
            <a:r>
              <a:rPr lang="en-US" dirty="0"/>
              <a:t>If internet connection is slow it create problem.</a:t>
            </a:r>
          </a:p>
          <a:p>
            <a:endParaRPr lang="en-US" dirty="0"/>
          </a:p>
        </p:txBody>
      </p:sp>
      <p:sp>
        <p:nvSpPr>
          <p:cNvPr id="3" name="Title 2"/>
          <p:cNvSpPr>
            <a:spLocks noGrp="1"/>
          </p:cNvSpPr>
          <p:nvPr>
            <p:ph type="title"/>
          </p:nvPr>
        </p:nvSpPr>
        <p:spPr/>
        <p:txBody>
          <a:bodyPr/>
          <a:lstStyle/>
          <a:p>
            <a:r>
              <a:rPr lang="en-US" dirty="0" smtClean="0"/>
              <a:t>Disadvantages of online examination  system</a:t>
            </a:r>
            <a:endParaRPr lang="en-US" dirty="0"/>
          </a:p>
        </p:txBody>
      </p:sp>
    </p:spTree>
    <p:extLst>
      <p:ext uri="{BB962C8B-B14F-4D97-AF65-F5344CB8AC3E}">
        <p14:creationId xmlns:p14="http://schemas.microsoft.com/office/powerpoint/2010/main" val="228927807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Screen resolution of at least 800X600 is required for proper and complete viewing of screens. Higher resolution will be accepted.</a:t>
            </a:r>
          </a:p>
          <a:p>
            <a:pPr lvl="0"/>
            <a:r>
              <a:rPr lang="en-US" dirty="0"/>
              <a:t>Intel 3.0 </a:t>
            </a:r>
            <a:r>
              <a:rPr lang="en-US" dirty="0" err="1"/>
              <a:t>G</a:t>
            </a:r>
            <a:r>
              <a:rPr lang="en-US" dirty="0" err="1" smtClean="0"/>
              <a:t>hz</a:t>
            </a:r>
            <a:r>
              <a:rPr lang="en-US" dirty="0" smtClean="0"/>
              <a:t> </a:t>
            </a:r>
            <a:r>
              <a:rPr lang="en-US" dirty="0"/>
              <a:t>or higher processor. </a:t>
            </a:r>
          </a:p>
          <a:p>
            <a:pPr lvl="0"/>
            <a:r>
              <a:rPr lang="en-US" dirty="0"/>
              <a:t>2 GB RAM </a:t>
            </a:r>
          </a:p>
          <a:p>
            <a:pPr lvl="0"/>
            <a:r>
              <a:rPr lang="en-US" dirty="0"/>
              <a:t>10 GB HDD space </a:t>
            </a:r>
          </a:p>
          <a:p>
            <a:pPr marL="0" indent="0">
              <a:buNone/>
            </a:pPr>
            <a:endParaRPr lang="en-US" dirty="0"/>
          </a:p>
        </p:txBody>
      </p:sp>
      <p:sp>
        <p:nvSpPr>
          <p:cNvPr id="3" name="Title 2"/>
          <p:cNvSpPr>
            <a:spLocks noGrp="1"/>
          </p:cNvSpPr>
          <p:nvPr>
            <p:ph type="title"/>
          </p:nvPr>
        </p:nvSpPr>
        <p:spPr/>
        <p:txBody>
          <a:bodyPr/>
          <a:lstStyle/>
          <a:p>
            <a:r>
              <a:rPr lang="en-US" dirty="0" smtClean="0"/>
              <a:t>Hardware interface</a:t>
            </a:r>
            <a:endParaRPr lang="en-US" dirty="0"/>
          </a:p>
        </p:txBody>
      </p:sp>
    </p:spTree>
    <p:extLst>
      <p:ext uri="{BB962C8B-B14F-4D97-AF65-F5344CB8AC3E}">
        <p14:creationId xmlns:p14="http://schemas.microsoft.com/office/powerpoint/2010/main" val="200911040"/>
      </p:ext>
    </p:extLst>
  </p:cSld>
  <p:clrMapOvr>
    <a:masterClrMapping/>
  </p:clrMapOvr>
  <p:transition spd="slow">
    <p:randomBar dir="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t>Any windows based operating system. </a:t>
            </a:r>
          </a:p>
          <a:p>
            <a:pPr lvl="0"/>
            <a:r>
              <a:rPr lang="en-US" dirty="0" err="1"/>
              <a:t>MySql</a:t>
            </a:r>
            <a:r>
              <a:rPr lang="en-US" dirty="0"/>
              <a:t> Server Database </a:t>
            </a:r>
          </a:p>
          <a:p>
            <a:pPr lvl="0"/>
            <a:r>
              <a:rPr lang="en-US" dirty="0"/>
              <a:t>HTML and CSS</a:t>
            </a:r>
          </a:p>
          <a:p>
            <a:pPr lvl="0"/>
            <a:r>
              <a:rPr lang="en-US" dirty="0" err="1"/>
              <a:t>Php</a:t>
            </a:r>
            <a:r>
              <a:rPr lang="en-US" dirty="0"/>
              <a:t> and </a:t>
            </a:r>
            <a:r>
              <a:rPr lang="en-US" dirty="0" err="1"/>
              <a:t>javascript</a:t>
            </a:r>
            <a:endParaRPr lang="en-US" dirty="0"/>
          </a:p>
          <a:p>
            <a:pPr lvl="0"/>
            <a:r>
              <a:rPr lang="en-US" dirty="0"/>
              <a:t>AJAX</a:t>
            </a:r>
          </a:p>
          <a:p>
            <a:pPr lvl="0"/>
            <a:r>
              <a:rPr lang="en-US" dirty="0" err="1"/>
              <a:t>NetBeans</a:t>
            </a:r>
            <a:r>
              <a:rPr lang="en-US" dirty="0"/>
              <a:t> / FrontPage / </a:t>
            </a:r>
            <a:r>
              <a:rPr lang="en-US" dirty="0" err="1"/>
              <a:t>NotePad</a:t>
            </a:r>
            <a:r>
              <a:rPr lang="en-US" dirty="0"/>
              <a:t> </a:t>
            </a:r>
            <a:endParaRPr lang="en-US" dirty="0" smtClean="0"/>
          </a:p>
          <a:p>
            <a:pPr lvl="0"/>
            <a:r>
              <a:rPr lang="en-US" dirty="0" smtClean="0"/>
              <a:t>XAMPP SERVER</a:t>
            </a:r>
            <a:endParaRPr lang="en-US" dirty="0"/>
          </a:p>
          <a:p>
            <a:pPr marL="0" indent="0">
              <a:buNone/>
            </a:pPr>
            <a:endParaRPr lang="en-US" dirty="0"/>
          </a:p>
        </p:txBody>
      </p:sp>
      <p:sp>
        <p:nvSpPr>
          <p:cNvPr id="3" name="Title 2"/>
          <p:cNvSpPr>
            <a:spLocks noGrp="1"/>
          </p:cNvSpPr>
          <p:nvPr>
            <p:ph type="title"/>
          </p:nvPr>
        </p:nvSpPr>
        <p:spPr/>
        <p:txBody>
          <a:bodyPr/>
          <a:lstStyle/>
          <a:p>
            <a:r>
              <a:rPr lang="en-US" dirty="0" smtClean="0"/>
              <a:t>Software interface</a:t>
            </a:r>
            <a:endParaRPr lang="en-US" dirty="0"/>
          </a:p>
        </p:txBody>
      </p:sp>
    </p:spTree>
    <p:extLst>
      <p:ext uri="{BB962C8B-B14F-4D97-AF65-F5344CB8AC3E}">
        <p14:creationId xmlns:p14="http://schemas.microsoft.com/office/powerpoint/2010/main" val="329144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56407" y="2247900"/>
            <a:ext cx="4830193" cy="4044917"/>
          </a:xfrm>
        </p:spPr>
      </p:pic>
      <p:sp>
        <p:nvSpPr>
          <p:cNvPr id="3" name="Title 2"/>
          <p:cNvSpPr>
            <a:spLocks noGrp="1"/>
          </p:cNvSpPr>
          <p:nvPr>
            <p:ph type="title"/>
          </p:nvPr>
        </p:nvSpPr>
        <p:spPr/>
        <p:txBody>
          <a:bodyPr/>
          <a:lstStyle/>
          <a:p>
            <a:r>
              <a:rPr lang="en-US" dirty="0" smtClean="0"/>
              <a:t>Use-case diagram</a:t>
            </a:r>
            <a:endParaRPr lang="en-US" dirty="0"/>
          </a:p>
        </p:txBody>
      </p:sp>
    </p:spTree>
    <p:extLst>
      <p:ext uri="{BB962C8B-B14F-4D97-AF65-F5344CB8AC3E}">
        <p14:creationId xmlns:p14="http://schemas.microsoft.com/office/powerpoint/2010/main" val="2874298713"/>
      </p:ext>
    </p:extLst>
  </p:cSld>
  <p:clrMapOvr>
    <a:masterClrMapping/>
  </p:clrMapOvr>
  <p:transition spd="slow">
    <p:randomBar dir="ver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88325" y="2247900"/>
            <a:ext cx="4767350" cy="3878263"/>
          </a:xfrm>
        </p:spPr>
      </p:pic>
      <p:sp>
        <p:nvSpPr>
          <p:cNvPr id="3" name="Title 2"/>
          <p:cNvSpPr>
            <a:spLocks noGrp="1"/>
          </p:cNvSpPr>
          <p:nvPr>
            <p:ph type="title"/>
          </p:nvPr>
        </p:nvSpPr>
        <p:spPr/>
        <p:txBody>
          <a:bodyPr/>
          <a:lstStyle/>
          <a:p>
            <a:r>
              <a:rPr lang="en-US" dirty="0" smtClean="0"/>
              <a:t>Admin side</a:t>
            </a:r>
            <a:endParaRPr lang="en-US" dirty="0"/>
          </a:p>
        </p:txBody>
      </p:sp>
    </p:spTree>
    <p:extLst>
      <p:ext uri="{BB962C8B-B14F-4D97-AF65-F5344CB8AC3E}">
        <p14:creationId xmlns:p14="http://schemas.microsoft.com/office/powerpoint/2010/main" val="1661756124"/>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83604" y="2247900"/>
            <a:ext cx="4776791" cy="3878263"/>
          </a:xfrm>
        </p:spPr>
      </p:pic>
      <p:sp>
        <p:nvSpPr>
          <p:cNvPr id="3" name="Title 2"/>
          <p:cNvSpPr>
            <a:spLocks noGrp="1"/>
          </p:cNvSpPr>
          <p:nvPr>
            <p:ph type="title"/>
          </p:nvPr>
        </p:nvSpPr>
        <p:spPr/>
        <p:txBody>
          <a:bodyPr/>
          <a:lstStyle/>
          <a:p>
            <a:r>
              <a:rPr lang="en-US" dirty="0" smtClean="0"/>
              <a:t>User side</a:t>
            </a:r>
            <a:endParaRPr lang="en-US" dirty="0"/>
          </a:p>
        </p:txBody>
      </p:sp>
    </p:spTree>
    <p:extLst>
      <p:ext uri="{BB962C8B-B14F-4D97-AF65-F5344CB8AC3E}">
        <p14:creationId xmlns:p14="http://schemas.microsoft.com/office/powerpoint/2010/main" val="290049215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1" y="2247900"/>
            <a:ext cx="7772400" cy="4305300"/>
          </a:xfrm>
        </p:spPr>
      </p:pic>
      <p:sp>
        <p:nvSpPr>
          <p:cNvPr id="3" name="Title 2"/>
          <p:cNvSpPr>
            <a:spLocks noGrp="1"/>
          </p:cNvSpPr>
          <p:nvPr>
            <p:ph type="title"/>
          </p:nvPr>
        </p:nvSpPr>
        <p:spPr/>
        <p:txBody>
          <a:bodyPr/>
          <a:lstStyle/>
          <a:p>
            <a:r>
              <a:rPr lang="en-US" dirty="0" smtClean="0"/>
              <a:t>ER- diagram</a:t>
            </a:r>
            <a:endParaRPr lang="en-US" dirty="0"/>
          </a:p>
        </p:txBody>
      </p:sp>
    </p:spTree>
    <p:extLst>
      <p:ext uri="{BB962C8B-B14F-4D97-AF65-F5344CB8AC3E}">
        <p14:creationId xmlns:p14="http://schemas.microsoft.com/office/powerpoint/2010/main" val="842076847"/>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SCEENSHOTS</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8056458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2972" y="2247900"/>
            <a:ext cx="6898056" cy="3878263"/>
          </a:xfrm>
        </p:spPr>
      </p:pic>
      <p:sp>
        <p:nvSpPr>
          <p:cNvPr id="3" name="Title 2"/>
          <p:cNvSpPr>
            <a:spLocks noGrp="1"/>
          </p:cNvSpPr>
          <p:nvPr>
            <p:ph type="title"/>
          </p:nvPr>
        </p:nvSpPr>
        <p:spPr/>
        <p:txBody>
          <a:bodyPr/>
          <a:lstStyle/>
          <a:p>
            <a:r>
              <a:rPr lang="en-US" dirty="0" smtClean="0"/>
              <a:t>Home screen</a:t>
            </a:r>
            <a:endParaRPr lang="en-US" dirty="0"/>
          </a:p>
        </p:txBody>
      </p:sp>
    </p:spTree>
    <p:extLst>
      <p:ext uri="{BB962C8B-B14F-4D97-AF65-F5344CB8AC3E}">
        <p14:creationId xmlns:p14="http://schemas.microsoft.com/office/powerpoint/2010/main" val="1497976996"/>
      </p:ext>
    </p:extLst>
  </p:cSld>
  <p:clrMapOvr>
    <a:masterClrMapping/>
  </p:clrMapOvr>
  <p:transition spd="slow">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 page</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2630637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b="1" dirty="0">
                <a:solidFill>
                  <a:srgbClr val="333300"/>
                </a:solidFill>
              </a:rPr>
              <a:t>Problem </a:t>
            </a:r>
            <a:r>
              <a:rPr lang="en-US" b="1" dirty="0" smtClean="0">
                <a:solidFill>
                  <a:srgbClr val="333300"/>
                </a:solidFill>
              </a:rPr>
              <a:t>definition</a:t>
            </a:r>
          </a:p>
          <a:p>
            <a:r>
              <a:rPr lang="en-US" b="1" dirty="0" smtClean="0">
                <a:solidFill>
                  <a:srgbClr val="333300"/>
                </a:solidFill>
              </a:rPr>
              <a:t>Objective</a:t>
            </a:r>
          </a:p>
          <a:p>
            <a:r>
              <a:rPr lang="en-US" b="1" dirty="0" smtClean="0">
                <a:solidFill>
                  <a:srgbClr val="333300"/>
                </a:solidFill>
              </a:rPr>
              <a:t>Scope</a:t>
            </a:r>
          </a:p>
          <a:p>
            <a:r>
              <a:rPr lang="en-US" b="1" dirty="0">
                <a:solidFill>
                  <a:srgbClr val="333300"/>
                </a:solidFill>
              </a:rPr>
              <a:t>Theoretical </a:t>
            </a:r>
            <a:r>
              <a:rPr lang="en-US" b="1" dirty="0" smtClean="0">
                <a:solidFill>
                  <a:srgbClr val="333300"/>
                </a:solidFill>
              </a:rPr>
              <a:t>Background</a:t>
            </a:r>
            <a:endParaRPr lang="en-US" b="1" dirty="0" smtClean="0">
              <a:solidFill>
                <a:srgbClr val="333300"/>
              </a:solidFill>
            </a:endParaRPr>
          </a:p>
          <a:p>
            <a:r>
              <a:rPr lang="en-US" b="1" dirty="0">
                <a:solidFill>
                  <a:srgbClr val="333300"/>
                </a:solidFill>
              </a:rPr>
              <a:t>Advantages of online examination </a:t>
            </a:r>
            <a:r>
              <a:rPr lang="en-US" b="1" dirty="0" smtClean="0">
                <a:solidFill>
                  <a:srgbClr val="333300"/>
                </a:solidFill>
              </a:rPr>
              <a:t>system</a:t>
            </a:r>
          </a:p>
          <a:p>
            <a:r>
              <a:rPr lang="en-US" b="1" dirty="0" smtClean="0">
                <a:solidFill>
                  <a:srgbClr val="333300"/>
                </a:solidFill>
              </a:rPr>
              <a:t>Disadvantages </a:t>
            </a:r>
            <a:r>
              <a:rPr lang="en-US" b="1" dirty="0">
                <a:solidFill>
                  <a:srgbClr val="333300"/>
                </a:solidFill>
              </a:rPr>
              <a:t>of online examination </a:t>
            </a:r>
            <a:r>
              <a:rPr lang="en-US" b="1" dirty="0" smtClean="0">
                <a:solidFill>
                  <a:srgbClr val="333300"/>
                </a:solidFill>
              </a:rPr>
              <a:t>system</a:t>
            </a:r>
          </a:p>
          <a:p>
            <a:r>
              <a:rPr lang="en-US" b="1" dirty="0">
                <a:solidFill>
                  <a:srgbClr val="333300"/>
                </a:solidFill>
              </a:rPr>
              <a:t>Hardware </a:t>
            </a:r>
            <a:r>
              <a:rPr lang="en-US" b="1" dirty="0" smtClean="0">
                <a:solidFill>
                  <a:srgbClr val="333300"/>
                </a:solidFill>
              </a:rPr>
              <a:t>interface</a:t>
            </a:r>
          </a:p>
          <a:p>
            <a:r>
              <a:rPr lang="en-US" b="1" dirty="0" smtClean="0">
                <a:solidFill>
                  <a:srgbClr val="333300"/>
                </a:solidFill>
              </a:rPr>
              <a:t>Software </a:t>
            </a:r>
            <a:r>
              <a:rPr lang="en-US" b="1" dirty="0">
                <a:solidFill>
                  <a:srgbClr val="333300"/>
                </a:solidFill>
              </a:rPr>
              <a:t>interface</a:t>
            </a:r>
            <a:endParaRPr lang="en-US" b="1" dirty="0" smtClean="0">
              <a:solidFill>
                <a:srgbClr val="333300"/>
              </a:solidFill>
            </a:endParaRPr>
          </a:p>
          <a:p>
            <a:endParaRPr lang="en-US" dirty="0">
              <a:solidFill>
                <a:schemeClr val="tx1"/>
              </a:solidFill>
            </a:endParaRPr>
          </a:p>
        </p:txBody>
      </p:sp>
      <p:sp>
        <p:nvSpPr>
          <p:cNvPr id="3" name="Title 2"/>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2551638475"/>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2972" y="2247900"/>
            <a:ext cx="6898056" cy="3878263"/>
          </a:xfrm>
        </p:spPr>
      </p:pic>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381013218"/>
      </p:ext>
    </p:extLst>
  </p:cSld>
  <p:clrMapOvr>
    <a:masterClrMapping/>
  </p:clrMapOvr>
  <p:transition spd="slow">
    <p:pull/>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2972" y="2247900"/>
            <a:ext cx="6898056" cy="3878263"/>
          </a:xfrm>
        </p:spPr>
      </p:pic>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25297025"/>
      </p:ext>
    </p:extLst>
  </p:cSld>
  <p:clrMapOvr>
    <a:masterClrMapping/>
  </p:clrMapOvr>
  <p:transition spd="slow">
    <p:pull/>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Admin side</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37497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2972" y="2247900"/>
            <a:ext cx="6898056" cy="3878263"/>
          </a:xfrm>
        </p:spPr>
      </p:pic>
      <p:sp>
        <p:nvSpPr>
          <p:cNvPr id="3" name="Title 2"/>
          <p:cNvSpPr>
            <a:spLocks noGrp="1"/>
          </p:cNvSpPr>
          <p:nvPr>
            <p:ph type="title"/>
          </p:nvPr>
        </p:nvSpPr>
        <p:spPr/>
        <p:txBody>
          <a:bodyPr/>
          <a:lstStyle/>
          <a:p>
            <a:r>
              <a:rPr lang="en-US" dirty="0" smtClean="0"/>
              <a:t>Admin login page</a:t>
            </a:r>
            <a:endParaRPr lang="en-US" dirty="0"/>
          </a:p>
        </p:txBody>
      </p:sp>
    </p:spTree>
    <p:extLst>
      <p:ext uri="{BB962C8B-B14F-4D97-AF65-F5344CB8AC3E}">
        <p14:creationId xmlns:p14="http://schemas.microsoft.com/office/powerpoint/2010/main" val="2828199954"/>
      </p:ext>
    </p:extLst>
  </p:cSld>
  <p:clrMapOvr>
    <a:masterClrMapping/>
  </p:clrMapOvr>
  <p:transition spd="slow">
    <p:pull/>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2972" y="2247900"/>
            <a:ext cx="6898056" cy="3878263"/>
          </a:xfrm>
        </p:spPr>
      </p:pic>
      <p:sp>
        <p:nvSpPr>
          <p:cNvPr id="3" name="Title 2"/>
          <p:cNvSpPr>
            <a:spLocks noGrp="1"/>
          </p:cNvSpPr>
          <p:nvPr>
            <p:ph type="title"/>
          </p:nvPr>
        </p:nvSpPr>
        <p:spPr/>
        <p:txBody>
          <a:bodyPr/>
          <a:lstStyle/>
          <a:p>
            <a:r>
              <a:rPr lang="en-US" dirty="0" smtClean="0"/>
              <a:t>Add Exam</a:t>
            </a:r>
            <a:endParaRPr lang="en-US" dirty="0"/>
          </a:p>
        </p:txBody>
      </p:sp>
    </p:spTree>
    <p:extLst>
      <p:ext uri="{BB962C8B-B14F-4D97-AF65-F5344CB8AC3E}">
        <p14:creationId xmlns:p14="http://schemas.microsoft.com/office/powerpoint/2010/main" val="1166451556"/>
      </p:ext>
    </p:extLst>
  </p:cSld>
  <p:clrMapOvr>
    <a:masterClrMapping/>
  </p:clrMapOvr>
  <p:transition spd="slow">
    <p:pull/>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2972" y="2247900"/>
            <a:ext cx="6898056" cy="3878263"/>
          </a:xfrm>
        </p:spPr>
      </p:pic>
      <p:sp>
        <p:nvSpPr>
          <p:cNvPr id="3" name="Title 2"/>
          <p:cNvSpPr>
            <a:spLocks noGrp="1"/>
          </p:cNvSpPr>
          <p:nvPr>
            <p:ph type="title"/>
          </p:nvPr>
        </p:nvSpPr>
        <p:spPr/>
        <p:txBody>
          <a:bodyPr/>
          <a:lstStyle/>
          <a:p>
            <a:r>
              <a:rPr lang="en-US" dirty="0" smtClean="0"/>
              <a:t>Select Exam page</a:t>
            </a:r>
            <a:endParaRPr lang="en-US" dirty="0"/>
          </a:p>
        </p:txBody>
      </p:sp>
    </p:spTree>
    <p:extLst>
      <p:ext uri="{BB962C8B-B14F-4D97-AF65-F5344CB8AC3E}">
        <p14:creationId xmlns:p14="http://schemas.microsoft.com/office/powerpoint/2010/main" val="3573329662"/>
      </p:ext>
    </p:extLst>
  </p:cSld>
  <p:clrMapOvr>
    <a:masterClrMapping/>
  </p:clrMapOvr>
  <p:transition spd="slow">
    <p:pull/>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2972" y="2247900"/>
            <a:ext cx="6898056" cy="3878263"/>
          </a:xfrm>
        </p:spPr>
      </p:pic>
      <p:sp>
        <p:nvSpPr>
          <p:cNvPr id="3" name="Title 2"/>
          <p:cNvSpPr>
            <a:spLocks noGrp="1"/>
          </p:cNvSpPr>
          <p:nvPr>
            <p:ph type="title"/>
          </p:nvPr>
        </p:nvSpPr>
        <p:spPr/>
        <p:txBody>
          <a:bodyPr/>
          <a:lstStyle/>
          <a:p>
            <a:r>
              <a:rPr lang="en-US" dirty="0" smtClean="0"/>
              <a:t>Add question page</a:t>
            </a:r>
            <a:endParaRPr lang="en-US" dirty="0"/>
          </a:p>
        </p:txBody>
      </p:sp>
    </p:spTree>
    <p:extLst>
      <p:ext uri="{BB962C8B-B14F-4D97-AF65-F5344CB8AC3E}">
        <p14:creationId xmlns:p14="http://schemas.microsoft.com/office/powerpoint/2010/main" val="3096034570"/>
      </p:ext>
    </p:extLst>
  </p:cSld>
  <p:clrMapOvr>
    <a:masterClrMapping/>
  </p:clrMapOvr>
  <p:transition spd="slow">
    <p:pull/>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2972" y="2247900"/>
            <a:ext cx="6898056" cy="3878263"/>
          </a:xfrm>
        </p:spPr>
      </p:pic>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506668938"/>
      </p:ext>
    </p:extLst>
  </p:cSld>
  <p:clrMapOvr>
    <a:masterClrMapping/>
  </p:clrMapOvr>
  <p:transition spd="slow">
    <p:pull/>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2972" y="2247900"/>
            <a:ext cx="6898056" cy="3878263"/>
          </a:xfrm>
        </p:spPr>
      </p:pic>
      <p:sp>
        <p:nvSpPr>
          <p:cNvPr id="3" name="Title 2"/>
          <p:cNvSpPr>
            <a:spLocks noGrp="1"/>
          </p:cNvSpPr>
          <p:nvPr>
            <p:ph type="title"/>
          </p:nvPr>
        </p:nvSpPr>
        <p:spPr/>
        <p:txBody>
          <a:bodyPr/>
          <a:lstStyle/>
          <a:p>
            <a:r>
              <a:rPr lang="en-US" dirty="0" smtClean="0"/>
              <a:t>Student details page</a:t>
            </a:r>
            <a:endParaRPr lang="en-US" dirty="0"/>
          </a:p>
        </p:txBody>
      </p:sp>
    </p:spTree>
    <p:extLst>
      <p:ext uri="{BB962C8B-B14F-4D97-AF65-F5344CB8AC3E}">
        <p14:creationId xmlns:p14="http://schemas.microsoft.com/office/powerpoint/2010/main" val="65482138"/>
      </p:ext>
    </p:extLst>
  </p:cSld>
  <p:clrMapOvr>
    <a:masterClrMapping/>
  </p:clrMapOvr>
  <p:transition spd="slow">
    <p:pull/>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2972" y="2247900"/>
            <a:ext cx="6898056" cy="3878263"/>
          </a:xfrm>
        </p:spPr>
      </p:pic>
      <p:sp>
        <p:nvSpPr>
          <p:cNvPr id="3" name="Title 2"/>
          <p:cNvSpPr>
            <a:spLocks noGrp="1"/>
          </p:cNvSpPr>
          <p:nvPr>
            <p:ph type="title"/>
          </p:nvPr>
        </p:nvSpPr>
        <p:spPr/>
        <p:txBody>
          <a:bodyPr/>
          <a:lstStyle/>
          <a:p>
            <a:r>
              <a:rPr lang="en-US" dirty="0" smtClean="0"/>
              <a:t>Result page</a:t>
            </a:r>
            <a:endParaRPr lang="en-US" dirty="0"/>
          </a:p>
        </p:txBody>
      </p:sp>
    </p:spTree>
    <p:extLst>
      <p:ext uri="{BB962C8B-B14F-4D97-AF65-F5344CB8AC3E}">
        <p14:creationId xmlns:p14="http://schemas.microsoft.com/office/powerpoint/2010/main" val="321002747"/>
      </p:ext>
    </p:extLst>
  </p:cSld>
  <p:clrMapOvr>
    <a:masterClrMapping/>
  </p:clrMapOvr>
  <p:transition spd="slow">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endParaRPr lang="en-US" b="1" dirty="0" smtClean="0">
              <a:solidFill>
                <a:srgbClr val="333300"/>
              </a:solidFill>
            </a:endParaRPr>
          </a:p>
          <a:p>
            <a:r>
              <a:rPr lang="en-US" b="1" dirty="0" smtClean="0">
                <a:solidFill>
                  <a:srgbClr val="333300"/>
                </a:solidFill>
              </a:rPr>
              <a:t>Use- case diagram</a:t>
            </a:r>
          </a:p>
          <a:p>
            <a:r>
              <a:rPr lang="en-US" b="1" dirty="0" smtClean="0">
                <a:solidFill>
                  <a:srgbClr val="333300"/>
                </a:solidFill>
              </a:rPr>
              <a:t>E-R diagram</a:t>
            </a:r>
          </a:p>
          <a:p>
            <a:r>
              <a:rPr lang="en-US" b="1" dirty="0" smtClean="0">
                <a:solidFill>
                  <a:srgbClr val="333300"/>
                </a:solidFill>
              </a:rPr>
              <a:t>Screenshots</a:t>
            </a:r>
          </a:p>
          <a:p>
            <a:r>
              <a:rPr lang="en-US" b="1" dirty="0" smtClean="0">
                <a:solidFill>
                  <a:srgbClr val="333300"/>
                </a:solidFill>
              </a:rPr>
              <a:t>Conclusion</a:t>
            </a:r>
          </a:p>
          <a:p>
            <a:r>
              <a:rPr lang="en-US" b="1" dirty="0" smtClean="0">
                <a:solidFill>
                  <a:srgbClr val="333300"/>
                </a:solidFill>
              </a:rPr>
              <a:t>Future enhancement</a:t>
            </a:r>
          </a:p>
          <a:p>
            <a:pPr marL="0" indent="0">
              <a:buNone/>
            </a:pPr>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582951904"/>
      </p:ext>
    </p:extLst>
  </p:cSld>
  <p:clrMapOvr>
    <a:masterClrMapping/>
  </p:clrMapOvr>
  <p:transition spd="slow">
    <p:randomBar dir="ver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side</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317338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2972" y="2247900"/>
            <a:ext cx="6898056" cy="3878263"/>
          </a:xfrm>
        </p:spPr>
      </p:pic>
      <p:sp>
        <p:nvSpPr>
          <p:cNvPr id="3" name="Title 2"/>
          <p:cNvSpPr>
            <a:spLocks noGrp="1"/>
          </p:cNvSpPr>
          <p:nvPr>
            <p:ph type="title"/>
          </p:nvPr>
        </p:nvSpPr>
        <p:spPr/>
        <p:txBody>
          <a:bodyPr/>
          <a:lstStyle/>
          <a:p>
            <a:r>
              <a:rPr lang="en-US" dirty="0" smtClean="0"/>
              <a:t>Login page</a:t>
            </a:r>
            <a:endParaRPr lang="en-US" dirty="0"/>
          </a:p>
        </p:txBody>
      </p:sp>
    </p:spTree>
    <p:extLst>
      <p:ext uri="{BB962C8B-B14F-4D97-AF65-F5344CB8AC3E}">
        <p14:creationId xmlns:p14="http://schemas.microsoft.com/office/powerpoint/2010/main" val="723105766"/>
      </p:ext>
    </p:extLst>
  </p:cSld>
  <p:clrMapOvr>
    <a:masterClrMapping/>
  </p:clrMapOvr>
  <p:transition spd="slow">
    <p:pull/>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2972" y="2247900"/>
            <a:ext cx="6898056" cy="3878263"/>
          </a:xfrm>
        </p:spPr>
      </p:pic>
      <p:sp>
        <p:nvSpPr>
          <p:cNvPr id="3" name="Title 2"/>
          <p:cNvSpPr>
            <a:spLocks noGrp="1"/>
          </p:cNvSpPr>
          <p:nvPr>
            <p:ph type="title"/>
          </p:nvPr>
        </p:nvSpPr>
        <p:spPr/>
        <p:txBody>
          <a:bodyPr/>
          <a:lstStyle/>
          <a:p>
            <a:r>
              <a:rPr lang="en-US" dirty="0" smtClean="0"/>
              <a:t>Exam form page</a:t>
            </a:r>
            <a:endParaRPr lang="en-US" dirty="0"/>
          </a:p>
        </p:txBody>
      </p:sp>
    </p:spTree>
    <p:extLst>
      <p:ext uri="{BB962C8B-B14F-4D97-AF65-F5344CB8AC3E}">
        <p14:creationId xmlns:p14="http://schemas.microsoft.com/office/powerpoint/2010/main" val="1559326799"/>
      </p:ext>
    </p:extLst>
  </p:cSld>
  <p:clrMapOvr>
    <a:masterClrMapping/>
  </p:clrMapOvr>
  <p:transition spd="slow">
    <p:pull/>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2972" y="2247900"/>
            <a:ext cx="6898056" cy="3878263"/>
          </a:xfrm>
        </p:spPr>
      </p:pic>
      <p:sp>
        <p:nvSpPr>
          <p:cNvPr id="3" name="Title 2"/>
          <p:cNvSpPr>
            <a:spLocks noGrp="1"/>
          </p:cNvSpPr>
          <p:nvPr>
            <p:ph type="title"/>
          </p:nvPr>
        </p:nvSpPr>
        <p:spPr/>
        <p:txBody>
          <a:bodyPr/>
          <a:lstStyle/>
          <a:p>
            <a:r>
              <a:rPr lang="en-US" dirty="0" smtClean="0"/>
              <a:t>Select exam</a:t>
            </a:r>
            <a:endParaRPr lang="en-US" dirty="0"/>
          </a:p>
        </p:txBody>
      </p:sp>
    </p:spTree>
    <p:extLst>
      <p:ext uri="{BB962C8B-B14F-4D97-AF65-F5344CB8AC3E}">
        <p14:creationId xmlns:p14="http://schemas.microsoft.com/office/powerpoint/2010/main" val="908876325"/>
      </p:ext>
    </p:extLst>
  </p:cSld>
  <p:clrMapOvr>
    <a:masterClrMapping/>
  </p:clrMapOvr>
  <p:transition spd="slow">
    <p:pull/>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2972" y="2247900"/>
            <a:ext cx="6898056" cy="3878263"/>
          </a:xfrm>
        </p:spPr>
      </p:pic>
      <p:sp>
        <p:nvSpPr>
          <p:cNvPr id="3" name="Title 2"/>
          <p:cNvSpPr>
            <a:spLocks noGrp="1"/>
          </p:cNvSpPr>
          <p:nvPr>
            <p:ph type="title"/>
          </p:nvPr>
        </p:nvSpPr>
        <p:spPr/>
        <p:txBody>
          <a:bodyPr/>
          <a:lstStyle/>
          <a:p>
            <a:r>
              <a:rPr lang="en-US" dirty="0" smtClean="0"/>
              <a:t>exam</a:t>
            </a:r>
            <a:endParaRPr lang="en-US" dirty="0"/>
          </a:p>
        </p:txBody>
      </p:sp>
    </p:spTree>
    <p:extLst>
      <p:ext uri="{BB962C8B-B14F-4D97-AF65-F5344CB8AC3E}">
        <p14:creationId xmlns:p14="http://schemas.microsoft.com/office/powerpoint/2010/main" val="2187689025"/>
      </p:ext>
    </p:extLst>
  </p:cSld>
  <p:clrMapOvr>
    <a:masterClrMapping/>
  </p:clrMapOvr>
  <p:transition spd="slow">
    <p:pull/>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2972" y="2247900"/>
            <a:ext cx="6898056" cy="3878263"/>
          </a:xfrm>
        </p:spPr>
      </p:pic>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3287260972"/>
      </p:ext>
    </p:extLst>
  </p:cSld>
  <p:clrMapOvr>
    <a:masterClrMapping/>
  </p:clrMapOvr>
  <p:transition spd="slow">
    <p:pull/>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2972" y="2247900"/>
            <a:ext cx="6898056" cy="3878263"/>
          </a:xfrm>
        </p:spPr>
      </p:pic>
      <p:sp>
        <p:nvSpPr>
          <p:cNvPr id="3" name="Title 2"/>
          <p:cNvSpPr>
            <a:spLocks noGrp="1"/>
          </p:cNvSpPr>
          <p:nvPr>
            <p:ph type="title"/>
          </p:nvPr>
        </p:nvSpPr>
        <p:spPr/>
        <p:txBody>
          <a:bodyPr/>
          <a:lstStyle/>
          <a:p>
            <a:r>
              <a:rPr lang="en-US" dirty="0" smtClean="0"/>
              <a:t>Result page</a:t>
            </a:r>
            <a:endParaRPr lang="en-US" dirty="0"/>
          </a:p>
        </p:txBody>
      </p:sp>
    </p:spTree>
    <p:extLst>
      <p:ext uri="{BB962C8B-B14F-4D97-AF65-F5344CB8AC3E}">
        <p14:creationId xmlns:p14="http://schemas.microsoft.com/office/powerpoint/2010/main" val="1935524454"/>
      </p:ext>
    </p:extLst>
  </p:cSld>
  <p:clrMapOvr>
    <a:masterClrMapping/>
  </p:clrMapOvr>
  <p:transition spd="slow">
    <p:pull/>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2972" y="2247900"/>
            <a:ext cx="6898056" cy="3878263"/>
          </a:xfrm>
        </p:spPr>
      </p:pic>
      <p:sp>
        <p:nvSpPr>
          <p:cNvPr id="3" name="Title 2"/>
          <p:cNvSpPr>
            <a:spLocks noGrp="1"/>
          </p:cNvSpPr>
          <p:nvPr>
            <p:ph type="title"/>
          </p:nvPr>
        </p:nvSpPr>
        <p:spPr/>
        <p:txBody>
          <a:bodyPr/>
          <a:lstStyle/>
          <a:p>
            <a:r>
              <a:rPr lang="en-US" dirty="0" smtClean="0"/>
              <a:t>Old result page</a:t>
            </a:r>
            <a:endParaRPr lang="en-US" dirty="0"/>
          </a:p>
        </p:txBody>
      </p:sp>
    </p:spTree>
    <p:extLst>
      <p:ext uri="{BB962C8B-B14F-4D97-AF65-F5344CB8AC3E}">
        <p14:creationId xmlns:p14="http://schemas.microsoft.com/office/powerpoint/2010/main" val="1495337955"/>
      </p:ext>
    </p:extLst>
  </p:cSld>
  <p:clrMapOvr>
    <a:masterClrMapping/>
  </p:clrMapOvr>
  <p:transition spd="slow">
    <p:pull/>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2972" y="2247900"/>
            <a:ext cx="6898056" cy="3878263"/>
          </a:xfrm>
        </p:spPr>
      </p:pic>
      <p:sp>
        <p:nvSpPr>
          <p:cNvPr id="3" name="Title 2"/>
          <p:cNvSpPr>
            <a:spLocks noGrp="1"/>
          </p:cNvSpPr>
          <p:nvPr>
            <p:ph type="title"/>
          </p:nvPr>
        </p:nvSpPr>
        <p:spPr/>
        <p:txBody>
          <a:bodyPr/>
          <a:lstStyle/>
          <a:p>
            <a:r>
              <a:rPr lang="en-US" dirty="0" smtClean="0"/>
              <a:t>About us page</a:t>
            </a:r>
            <a:endParaRPr lang="en-US" dirty="0"/>
          </a:p>
        </p:txBody>
      </p:sp>
    </p:spTree>
    <p:extLst>
      <p:ext uri="{BB962C8B-B14F-4D97-AF65-F5344CB8AC3E}">
        <p14:creationId xmlns:p14="http://schemas.microsoft.com/office/powerpoint/2010/main" val="717355724"/>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2972" y="2247900"/>
            <a:ext cx="6898056" cy="3878263"/>
          </a:xfrm>
        </p:spPr>
      </p:pic>
      <p:sp>
        <p:nvSpPr>
          <p:cNvPr id="3" name="Title 2"/>
          <p:cNvSpPr>
            <a:spLocks noGrp="1"/>
          </p:cNvSpPr>
          <p:nvPr>
            <p:ph type="title"/>
          </p:nvPr>
        </p:nvSpPr>
        <p:spPr/>
        <p:txBody>
          <a:bodyPr/>
          <a:lstStyle/>
          <a:p>
            <a:r>
              <a:rPr lang="en-US" dirty="0" smtClean="0"/>
              <a:t>Contact us page</a:t>
            </a:r>
            <a:endParaRPr lang="en-US" dirty="0"/>
          </a:p>
        </p:txBody>
      </p:sp>
    </p:spTree>
    <p:extLst>
      <p:ext uri="{BB962C8B-B14F-4D97-AF65-F5344CB8AC3E}">
        <p14:creationId xmlns:p14="http://schemas.microsoft.com/office/powerpoint/2010/main" val="3952934380"/>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US" b="1" dirty="0" smtClean="0"/>
              <a:t>Online Examination </a:t>
            </a:r>
            <a:r>
              <a:rPr lang="en-US" b="1" dirty="0"/>
              <a:t>is very helpful to </a:t>
            </a:r>
            <a:r>
              <a:rPr lang="en-US" b="1" dirty="0" smtClean="0"/>
              <a:t>users . The </a:t>
            </a:r>
            <a:r>
              <a:rPr lang="en-US" b="1" dirty="0"/>
              <a:t>aim of this  project is to provide </a:t>
            </a:r>
            <a:r>
              <a:rPr lang="en-US" b="1" dirty="0" smtClean="0"/>
              <a:t>quick , immediate </a:t>
            </a:r>
            <a:r>
              <a:rPr lang="en-US" b="1" dirty="0"/>
              <a:t>and easy way to appear the exam .It can provide special advantage to the </a:t>
            </a:r>
            <a:r>
              <a:rPr lang="en-US" b="1" dirty="0" smtClean="0"/>
              <a:t>student/applicants . The </a:t>
            </a:r>
            <a:r>
              <a:rPr lang="en-US" b="1" dirty="0"/>
              <a:t>online examination can marks  allocated in each question to determine the total marks for </a:t>
            </a:r>
            <a:r>
              <a:rPr lang="en-US" b="1" dirty="0" smtClean="0"/>
              <a:t>per question . A time </a:t>
            </a:r>
            <a:r>
              <a:rPr lang="en-US" b="1" dirty="0"/>
              <a:t>limit can be set for the </a:t>
            </a:r>
            <a:r>
              <a:rPr lang="en-US" b="1" dirty="0" smtClean="0"/>
              <a:t>questions . Online </a:t>
            </a:r>
            <a:r>
              <a:rPr lang="en-US" b="1" dirty="0"/>
              <a:t>examination </a:t>
            </a:r>
            <a:r>
              <a:rPr lang="en-US" b="1" dirty="0" smtClean="0"/>
              <a:t>system allow </a:t>
            </a:r>
            <a:r>
              <a:rPr lang="en-US" b="1" dirty="0"/>
              <a:t>jumping to specific question based on the previous answer</a:t>
            </a:r>
            <a:r>
              <a:rPr lang="en-US" b="1" dirty="0" smtClean="0"/>
              <a:t>.</a:t>
            </a:r>
            <a:endParaRPr lang="en-US" dirty="0"/>
          </a:p>
          <a:p>
            <a:endParaRPr lang="en-US" dirty="0"/>
          </a:p>
        </p:txBody>
      </p:sp>
      <p:sp>
        <p:nvSpPr>
          <p:cNvPr id="2" name="Title 1"/>
          <p:cNvSpPr>
            <a:spLocks noGrp="1"/>
          </p:cNvSpPr>
          <p:nvPr>
            <p:ph type="title"/>
          </p:nvPr>
        </p:nvSpPr>
        <p:spPr/>
        <p:txBody>
          <a:bodyPr/>
          <a:lstStyle/>
          <a:p>
            <a:r>
              <a:rPr lang="en-US" b="1" dirty="0" smtClean="0">
                <a:solidFill>
                  <a:srgbClr val="7030A0"/>
                </a:solidFill>
              </a:rPr>
              <a:t>Problem definition</a:t>
            </a:r>
            <a:endParaRPr lang="en-US" b="1" dirty="0">
              <a:solidFill>
                <a:srgbClr val="7030A0"/>
              </a:solidFill>
            </a:endParaRPr>
          </a:p>
        </p:txBody>
      </p:sp>
    </p:spTree>
    <p:extLst>
      <p:ext uri="{BB962C8B-B14F-4D97-AF65-F5344CB8AC3E}">
        <p14:creationId xmlns:p14="http://schemas.microsoft.com/office/powerpoint/2010/main" val="197246486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2972" y="2247900"/>
            <a:ext cx="6898056" cy="3878263"/>
          </a:xfrm>
        </p:spPr>
      </p:pic>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32228648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2972" y="2247900"/>
            <a:ext cx="6898056" cy="3878263"/>
          </a:xfrm>
        </p:spPr>
      </p:pic>
      <p:sp>
        <p:nvSpPr>
          <p:cNvPr id="3" name="Title 2"/>
          <p:cNvSpPr>
            <a:spLocks noGrp="1"/>
          </p:cNvSpPr>
          <p:nvPr>
            <p:ph type="title"/>
          </p:nvPr>
        </p:nvSpPr>
        <p:spPr/>
        <p:txBody>
          <a:bodyPr/>
          <a:lstStyle/>
          <a:p>
            <a:r>
              <a:rPr lang="en-US" dirty="0" err="1" smtClean="0"/>
              <a:t>gmail</a:t>
            </a:r>
            <a:endParaRPr lang="en-US" dirty="0"/>
          </a:p>
        </p:txBody>
      </p:sp>
    </p:spTree>
    <p:extLst>
      <p:ext uri="{BB962C8B-B14F-4D97-AF65-F5344CB8AC3E}">
        <p14:creationId xmlns:p14="http://schemas.microsoft.com/office/powerpoint/2010/main" val="237450295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pPr marL="0" indent="0">
              <a:buNone/>
            </a:pPr>
            <a:r>
              <a:rPr lang="en-US" dirty="0"/>
              <a:t>The package was designed in such a way that future modifications can be  done easily. The following conclusions can be deduced from the development of the project</a:t>
            </a:r>
            <a:r>
              <a:rPr lang="en-US" dirty="0" smtClean="0"/>
              <a:t>.</a:t>
            </a:r>
            <a:r>
              <a:rPr lang="en-US" dirty="0"/>
              <a:t> </a:t>
            </a:r>
            <a:endParaRPr lang="en-US" sz="2000" dirty="0"/>
          </a:p>
          <a:p>
            <a:pPr lvl="1"/>
            <a:r>
              <a:rPr lang="en-US" sz="2400" dirty="0"/>
              <a:t>Automation of the entire system improves the efficiency</a:t>
            </a:r>
            <a:endParaRPr lang="en-US" sz="2000" dirty="0"/>
          </a:p>
          <a:p>
            <a:pPr lvl="1"/>
            <a:r>
              <a:rPr lang="en-US" sz="2400" dirty="0"/>
              <a:t>It provides a friendly graphical user interface which proves to be better when compared to the existing system.</a:t>
            </a:r>
            <a:endParaRPr lang="en-US" sz="2000" dirty="0"/>
          </a:p>
          <a:p>
            <a:pPr lvl="1"/>
            <a:r>
              <a:rPr lang="en-US" sz="2400" dirty="0"/>
              <a:t>It gives appropriate access to the authorized users depending on their permissions.</a:t>
            </a:r>
            <a:endParaRPr lang="en-US" sz="2000" dirty="0"/>
          </a:p>
          <a:p>
            <a:pPr lvl="1"/>
            <a:r>
              <a:rPr lang="en-US" sz="2400" dirty="0"/>
              <a:t>It effectively overcomes the delay in communications.</a:t>
            </a:r>
            <a:endParaRPr lang="en-US" sz="2000" dirty="0"/>
          </a:p>
          <a:p>
            <a:pPr lvl="1"/>
            <a:r>
              <a:rPr lang="en-US" sz="2400" dirty="0"/>
              <a:t>Updating of information becomes so easier.</a:t>
            </a:r>
            <a:endParaRPr lang="en-US" sz="2000" dirty="0"/>
          </a:p>
          <a:p>
            <a:pPr lvl="1"/>
            <a:r>
              <a:rPr lang="en-US" sz="2400" dirty="0"/>
              <a:t>System security, data security and reliability are the striking features.</a:t>
            </a:r>
            <a:endParaRPr lang="en-US" sz="2000" dirty="0"/>
          </a:p>
          <a:p>
            <a:pPr lvl="1"/>
            <a:r>
              <a:rPr lang="en-US" sz="2400" dirty="0"/>
              <a:t>The System has adequate scope for modification in future if it is necessary.</a:t>
            </a:r>
            <a:endParaRPr lang="en-US" sz="2000" dirty="0"/>
          </a:p>
          <a:p>
            <a:pPr marL="0" indent="0">
              <a:buNone/>
            </a:pPr>
            <a:endParaRPr lang="en-US" sz="2000" dirty="0"/>
          </a:p>
        </p:txBody>
      </p:sp>
      <p:sp>
        <p:nvSpPr>
          <p:cNvPr id="3" name="Title 2"/>
          <p:cNvSpPr>
            <a:spLocks noGrp="1"/>
          </p:cNvSpPr>
          <p:nvPr>
            <p:ph type="title"/>
          </p:nvPr>
        </p:nvSpPr>
        <p:spPr/>
        <p:txBody>
          <a:bodyPr/>
          <a:lstStyle/>
          <a:p>
            <a:r>
              <a:rPr lang="en-US" dirty="0" smtClean="0"/>
              <a:t>conclusion</a:t>
            </a:r>
            <a:endParaRPr lang="en-US" dirty="0"/>
          </a:p>
        </p:txBody>
      </p:sp>
    </p:spTree>
    <p:extLst>
      <p:ext uri="{BB962C8B-B14F-4D97-AF65-F5344CB8AC3E}">
        <p14:creationId xmlns:p14="http://schemas.microsoft.com/office/powerpoint/2010/main" val="390289558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sz="1800" dirty="0"/>
              <a:t>Every Application has its own merits and demerits .The project have covered almost be done since the coding is mainly structured and modular in nature. Changing the existing modules or adding new modules can append </a:t>
            </a:r>
            <a:r>
              <a:rPr lang="en-US" sz="1800" dirty="0" smtClean="0"/>
              <a:t>improvement . This </a:t>
            </a:r>
            <a:r>
              <a:rPr lang="en-US" sz="1800" dirty="0"/>
              <a:t>computerized method is a well-suited application for real time.</a:t>
            </a:r>
            <a:r>
              <a:rPr lang="en-US" sz="1800" b="1" dirty="0"/>
              <a:t>  </a:t>
            </a:r>
            <a:r>
              <a:rPr lang="en-US" sz="1800" dirty="0" smtClean="0"/>
              <a:t>Well </a:t>
            </a:r>
            <a:r>
              <a:rPr lang="en-US" sz="1800" dirty="0"/>
              <a:t>I  have worked  hard in order to present an improved website better than  the existing one’s regarding the information about the various activities. Still ,we found out that the project can be done in a better way. Primarily, when we request information about a particular schedules it just shows the exam  and result. And user can access online examination</a:t>
            </a:r>
            <a:r>
              <a:rPr lang="en-US" sz="1800" dirty="0" smtClean="0"/>
              <a:t>.  </a:t>
            </a:r>
            <a:endParaRPr lang="en-US" sz="1800" dirty="0"/>
          </a:p>
        </p:txBody>
      </p:sp>
      <p:sp>
        <p:nvSpPr>
          <p:cNvPr id="3" name="Title 2"/>
          <p:cNvSpPr>
            <a:spLocks noGrp="1"/>
          </p:cNvSpPr>
          <p:nvPr>
            <p:ph type="title"/>
          </p:nvPr>
        </p:nvSpPr>
        <p:spPr/>
        <p:txBody>
          <a:bodyPr/>
          <a:lstStyle/>
          <a:p>
            <a:r>
              <a:rPr lang="en-US" dirty="0" smtClean="0"/>
              <a:t>Future enhancement</a:t>
            </a:r>
            <a:endParaRPr lang="en-US" dirty="0"/>
          </a:p>
        </p:txBody>
      </p:sp>
    </p:spTree>
    <p:extLst>
      <p:ext uri="{BB962C8B-B14F-4D97-AF65-F5344CB8AC3E}">
        <p14:creationId xmlns:p14="http://schemas.microsoft.com/office/powerpoint/2010/main" val="4075769778"/>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pPr marL="0" indent="0">
              <a:buNone/>
            </a:pPr>
            <a:r>
              <a:rPr lang="en-US" dirty="0"/>
              <a:t>So according  to my perspective the following module can be subjected to further enhancements:</a:t>
            </a:r>
          </a:p>
          <a:p>
            <a:pPr lvl="0"/>
            <a:r>
              <a:rPr lang="en-US" dirty="0"/>
              <a:t>Add multiple selecting option.</a:t>
            </a:r>
          </a:p>
          <a:p>
            <a:pPr lvl="0"/>
            <a:r>
              <a:rPr lang="en-US" dirty="0"/>
              <a:t>Add score of result and display ranking of student.</a:t>
            </a:r>
          </a:p>
          <a:p>
            <a:pPr lvl="0"/>
            <a:r>
              <a:rPr lang="en-US" dirty="0"/>
              <a:t>Add search particular student details in the site.</a:t>
            </a:r>
          </a:p>
          <a:p>
            <a:pPr lvl="0"/>
            <a:r>
              <a:rPr lang="en-US" dirty="0"/>
              <a:t>Developed discussion forum</a:t>
            </a:r>
          </a:p>
          <a:p>
            <a:pPr lvl="0"/>
            <a:r>
              <a:rPr lang="en-US" dirty="0"/>
              <a:t>Multimedia feature support</a:t>
            </a:r>
          </a:p>
          <a:p>
            <a:pPr lvl="0"/>
            <a:r>
              <a:rPr lang="en-US" dirty="0"/>
              <a:t>Implementation in cloud server</a:t>
            </a:r>
          </a:p>
          <a:p>
            <a:pPr lvl="0"/>
            <a:r>
              <a:rPr lang="en-US" dirty="0"/>
              <a:t>Record video and analyze</a:t>
            </a:r>
          </a:p>
          <a:p>
            <a:pPr lvl="0"/>
            <a:r>
              <a:rPr lang="en-US" dirty="0"/>
              <a:t>Faculty can generate lecture on this site and missed class can view those video</a:t>
            </a:r>
          </a:p>
          <a:p>
            <a:pPr lvl="0"/>
            <a:r>
              <a:rPr lang="en-US" dirty="0"/>
              <a:t>Add more browser security feature</a:t>
            </a:r>
          </a:p>
          <a:p>
            <a:pPr lvl="0"/>
            <a:r>
              <a:rPr lang="en-US" dirty="0"/>
              <a:t>Preview of question paper with its answer</a:t>
            </a:r>
          </a:p>
          <a:p>
            <a:pPr lvl="0"/>
            <a:r>
              <a:rPr lang="en-US" dirty="0"/>
              <a:t>Generate the report based of its results.                                        </a:t>
            </a: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382794806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88967724"/>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0"/>
            <a:r>
              <a:rPr lang="en-US" b="1" dirty="0"/>
              <a:t>Corporative between the data stored in the server of the institute and online exam </a:t>
            </a:r>
            <a:r>
              <a:rPr lang="en-US" b="1" dirty="0" smtClean="0"/>
              <a:t>system . To </a:t>
            </a:r>
            <a:r>
              <a:rPr lang="en-US" b="1" dirty="0"/>
              <a:t>deal with online system in an easy way and efficient mannered.</a:t>
            </a:r>
            <a:endParaRPr lang="en-US" dirty="0"/>
          </a:p>
          <a:p>
            <a:pPr lvl="0"/>
            <a:r>
              <a:rPr lang="en-US" b="1" dirty="0"/>
              <a:t>Specify privilege for each person to allow each person use this this system to create own exam</a:t>
            </a:r>
            <a:r>
              <a:rPr lang="en-US" b="1" dirty="0" smtClean="0"/>
              <a:t>. And </a:t>
            </a:r>
            <a:r>
              <a:rPr lang="en-US" b="1" dirty="0"/>
              <a:t>have complete control on his exam.</a:t>
            </a:r>
            <a:endParaRPr lang="en-US" dirty="0"/>
          </a:p>
          <a:p>
            <a:pPr lvl="0"/>
            <a:r>
              <a:rPr lang="en-US" b="1" dirty="0"/>
              <a:t>Allow each person to create  more than one exam with different way to create variant question. </a:t>
            </a:r>
            <a:endParaRPr lang="en-US" dirty="0"/>
          </a:p>
          <a:p>
            <a:endParaRPr lang="en-US" dirty="0"/>
          </a:p>
        </p:txBody>
      </p:sp>
      <p:sp>
        <p:nvSpPr>
          <p:cNvPr id="2" name="Title 1"/>
          <p:cNvSpPr>
            <a:spLocks noGrp="1"/>
          </p:cNvSpPr>
          <p:nvPr>
            <p:ph type="title"/>
          </p:nvPr>
        </p:nvSpPr>
        <p:spPr/>
        <p:txBody>
          <a:bodyPr/>
          <a:lstStyle/>
          <a:p>
            <a:r>
              <a:rPr lang="en-US" b="1" dirty="0" smtClean="0">
                <a:solidFill>
                  <a:schemeClr val="accent6">
                    <a:lumMod val="75000"/>
                  </a:schemeClr>
                </a:solidFill>
              </a:rPr>
              <a:t>OBJECTIVE</a:t>
            </a:r>
            <a:endParaRPr lang="en-US" b="1" dirty="0">
              <a:solidFill>
                <a:schemeClr val="accent6">
                  <a:lumMod val="75000"/>
                </a:schemeClr>
              </a:solidFill>
            </a:endParaRPr>
          </a:p>
        </p:txBody>
      </p:sp>
    </p:spTree>
    <p:extLst>
      <p:ext uri="{BB962C8B-B14F-4D97-AF65-F5344CB8AC3E}">
        <p14:creationId xmlns:p14="http://schemas.microsoft.com/office/powerpoint/2010/main" val="92923989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b="1" dirty="0"/>
              <a:t>Online exam system is designed for Educational Institute (like school, collage, university and training center etc</a:t>
            </a:r>
            <a:r>
              <a:rPr lang="en-US" b="1" dirty="0" smtClean="0"/>
              <a:t>.)</a:t>
            </a:r>
            <a:endParaRPr lang="en-US" dirty="0"/>
          </a:p>
          <a:p>
            <a:pPr lvl="0"/>
            <a:r>
              <a:rPr lang="en-US" b="1" dirty="0"/>
              <a:t>The system handles all the operation and generates reports as soon as the test is finish</a:t>
            </a:r>
            <a:r>
              <a:rPr lang="en-US" b="1" dirty="0" smtClean="0"/>
              <a:t>.</a:t>
            </a:r>
            <a:endParaRPr lang="en-US" dirty="0"/>
          </a:p>
          <a:p>
            <a:pPr lvl="0"/>
            <a:r>
              <a:rPr lang="en-US" b="1" dirty="0"/>
              <a:t>The type of question is only multiple choice . </a:t>
            </a:r>
            <a:endParaRPr lang="en-US" dirty="0"/>
          </a:p>
          <a:p>
            <a:pPr marL="0" indent="0">
              <a:buNone/>
            </a:pPr>
            <a:endParaRPr lang="en-US" dirty="0"/>
          </a:p>
          <a:p>
            <a:endParaRPr lang="en-US" dirty="0"/>
          </a:p>
        </p:txBody>
      </p:sp>
      <p:sp>
        <p:nvSpPr>
          <p:cNvPr id="3" name="Title 2"/>
          <p:cNvSpPr>
            <a:spLocks noGrp="1"/>
          </p:cNvSpPr>
          <p:nvPr>
            <p:ph type="title"/>
          </p:nvPr>
        </p:nvSpPr>
        <p:spPr/>
        <p:txBody>
          <a:bodyPr/>
          <a:lstStyle/>
          <a:p>
            <a:r>
              <a:rPr lang="en-US" dirty="0" smtClean="0"/>
              <a:t>SCOPE</a:t>
            </a:r>
            <a:endParaRPr lang="en-US" dirty="0"/>
          </a:p>
        </p:txBody>
      </p:sp>
    </p:spTree>
    <p:extLst>
      <p:ext uri="{BB962C8B-B14F-4D97-AF65-F5344CB8AC3E}">
        <p14:creationId xmlns:p14="http://schemas.microsoft.com/office/powerpoint/2010/main" val="27927041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The background of system is a manual one in which users are maintaining books to store the information like Student </a:t>
            </a:r>
            <a:r>
              <a:rPr lang="en-US" dirty="0" smtClean="0"/>
              <a:t>Details , Instructor Details , Schedule </a:t>
            </a:r>
            <a:r>
              <a:rPr lang="en-US" dirty="0"/>
              <a:t>Details and feedbacks about students who attempted exam as per schedule.. It is very difficult to maintain historical data. </a:t>
            </a:r>
          </a:p>
          <a:p>
            <a:pPr marL="0" indent="0">
              <a:buNone/>
            </a:pPr>
            <a:r>
              <a:rPr lang="en-US" dirty="0"/>
              <a:t> </a:t>
            </a:r>
          </a:p>
          <a:p>
            <a:pPr marL="0" indent="0">
              <a:buNone/>
            </a:pPr>
            <a:endParaRPr lang="en-US" dirty="0"/>
          </a:p>
          <a:p>
            <a:endParaRPr lang="en-US" dirty="0"/>
          </a:p>
        </p:txBody>
      </p:sp>
      <p:sp>
        <p:nvSpPr>
          <p:cNvPr id="3" name="Title 2"/>
          <p:cNvSpPr>
            <a:spLocks noGrp="1"/>
          </p:cNvSpPr>
          <p:nvPr>
            <p:ph type="title"/>
          </p:nvPr>
        </p:nvSpPr>
        <p:spPr/>
        <p:txBody>
          <a:bodyPr/>
          <a:lstStyle/>
          <a:p>
            <a:r>
              <a:rPr lang="en-US" dirty="0" smtClean="0"/>
              <a:t>Theoretical Background</a:t>
            </a:r>
            <a:endParaRPr lang="en-US" dirty="0"/>
          </a:p>
        </p:txBody>
      </p:sp>
    </p:spTree>
    <p:extLst>
      <p:ext uri="{BB962C8B-B14F-4D97-AF65-F5344CB8AC3E}">
        <p14:creationId xmlns:p14="http://schemas.microsoft.com/office/powerpoint/2010/main" val="259533043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b="1" dirty="0"/>
              <a:t> </a:t>
            </a:r>
            <a:r>
              <a:rPr lang="en-US" dirty="0" smtClean="0"/>
              <a:t>The </a:t>
            </a:r>
            <a:r>
              <a:rPr lang="en-US" dirty="0"/>
              <a:t>following drawbacks </a:t>
            </a:r>
            <a:r>
              <a:rPr lang="en-US" dirty="0" smtClean="0"/>
              <a:t>of background </a:t>
            </a:r>
            <a:r>
              <a:rPr lang="en-US" dirty="0"/>
              <a:t>system  emphasize the need for computerization:</a:t>
            </a:r>
          </a:p>
          <a:p>
            <a:pPr marL="0" indent="0">
              <a:buNone/>
            </a:pPr>
            <a:r>
              <a:rPr lang="en-US" dirty="0"/>
              <a:t> </a:t>
            </a:r>
          </a:p>
          <a:p>
            <a:r>
              <a:rPr lang="en-US" dirty="0"/>
              <a:t>  </a:t>
            </a:r>
            <a:r>
              <a:rPr lang="en-US" dirty="0" smtClean="0"/>
              <a:t>A </a:t>
            </a:r>
            <a:r>
              <a:rPr lang="en-US" dirty="0"/>
              <a:t>lot of copies of question papers have to be made</a:t>
            </a:r>
          </a:p>
          <a:p>
            <a:r>
              <a:rPr lang="en-US" dirty="0"/>
              <a:t>  </a:t>
            </a:r>
            <a:r>
              <a:rPr lang="en-US" dirty="0" smtClean="0"/>
              <a:t>A </a:t>
            </a:r>
            <a:r>
              <a:rPr lang="en-US" dirty="0"/>
              <a:t>lot of correction work hence delay in giving the results</a:t>
            </a:r>
          </a:p>
          <a:p>
            <a:r>
              <a:rPr lang="en-US" dirty="0"/>
              <a:t> </a:t>
            </a:r>
            <a:r>
              <a:rPr lang="en-US" dirty="0" smtClean="0"/>
              <a:t> </a:t>
            </a:r>
            <a:r>
              <a:rPr lang="en-US" dirty="0"/>
              <a:t>A lot of tabulation work for each subject results</a:t>
            </a:r>
          </a:p>
          <a:p>
            <a:pPr marL="0" indent="0">
              <a:buNone/>
            </a:pPr>
            <a:endParaRPr lang="en-US" dirty="0"/>
          </a:p>
        </p:txBody>
      </p:sp>
      <p:sp>
        <p:nvSpPr>
          <p:cNvPr id="3" name="Title 2"/>
          <p:cNvSpPr>
            <a:spLocks noGrp="1"/>
          </p:cNvSpPr>
          <p:nvPr>
            <p:ph type="title"/>
          </p:nvPr>
        </p:nvSpPr>
        <p:spPr/>
        <p:txBody>
          <a:bodyPr/>
          <a:lstStyle/>
          <a:p>
            <a:r>
              <a:rPr lang="en-US" dirty="0" smtClean="0"/>
              <a:t>Disadvantages of background study</a:t>
            </a:r>
            <a:endParaRPr lang="en-US" dirty="0"/>
          </a:p>
        </p:txBody>
      </p:sp>
    </p:spTree>
    <p:extLst>
      <p:ext uri="{BB962C8B-B14F-4D97-AF65-F5344CB8AC3E}">
        <p14:creationId xmlns:p14="http://schemas.microsoft.com/office/powerpoint/2010/main" val="370419043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lvl="0"/>
            <a:r>
              <a:rPr lang="en-US" sz="1800" b="1" dirty="0"/>
              <a:t>Physical presence at a given location is absolutely not necessary.</a:t>
            </a:r>
            <a:endParaRPr lang="en-US" sz="1800" dirty="0"/>
          </a:p>
          <a:p>
            <a:pPr lvl="0"/>
            <a:r>
              <a:rPr lang="en-US" sz="1800" b="1" dirty="0"/>
              <a:t>No time is spent on </a:t>
            </a:r>
            <a:r>
              <a:rPr lang="en-US" sz="1800" b="1" dirty="0" smtClean="0"/>
              <a:t>evaluation</a:t>
            </a:r>
            <a:r>
              <a:rPr lang="en-US" sz="1800" b="1" dirty="0"/>
              <a:t>.</a:t>
            </a:r>
            <a:endParaRPr lang="en-US" sz="1800" dirty="0"/>
          </a:p>
          <a:p>
            <a:pPr lvl="0"/>
            <a:r>
              <a:rPr lang="en-US" sz="1800" b="1" dirty="0" smtClean="0"/>
              <a:t>Results </a:t>
            </a:r>
            <a:r>
              <a:rPr lang="en-US" sz="1800" b="1" dirty="0"/>
              <a:t>are available instantly.</a:t>
            </a:r>
            <a:endParaRPr lang="en-US" sz="1800" dirty="0"/>
          </a:p>
          <a:p>
            <a:pPr lvl="0"/>
            <a:r>
              <a:rPr lang="en-US" sz="1800" b="1" dirty="0"/>
              <a:t>Can be easily accessed 24/7 over the open test period.</a:t>
            </a:r>
            <a:endParaRPr lang="en-US" sz="1800" dirty="0"/>
          </a:p>
          <a:p>
            <a:pPr lvl="0"/>
            <a:r>
              <a:rPr lang="en-US" sz="1800" b="1" dirty="0"/>
              <a:t>Can be timed to allow </a:t>
            </a:r>
            <a:r>
              <a:rPr lang="en-US" sz="1800" b="1" dirty="0" smtClean="0"/>
              <a:t>Y times </a:t>
            </a:r>
            <a:r>
              <a:rPr lang="en-US" sz="1800" b="1" dirty="0"/>
              <a:t>to answer X number of questions.</a:t>
            </a:r>
            <a:endParaRPr lang="en-US" sz="1800" dirty="0"/>
          </a:p>
          <a:p>
            <a:pPr lvl="0"/>
            <a:r>
              <a:rPr lang="en-US" sz="1800" b="1" dirty="0"/>
              <a:t>Easy accessibility.</a:t>
            </a:r>
            <a:endParaRPr lang="en-US" sz="1800" dirty="0"/>
          </a:p>
          <a:p>
            <a:pPr lvl="0"/>
            <a:r>
              <a:rPr lang="en-US" sz="1800" b="1" dirty="0"/>
              <a:t>Available at a reduced time.</a:t>
            </a:r>
            <a:endParaRPr lang="en-US" sz="1800" dirty="0"/>
          </a:p>
          <a:p>
            <a:pPr lvl="0"/>
            <a:r>
              <a:rPr lang="en-US" sz="1800" b="1" dirty="0"/>
              <a:t>Accuracy in checking answer, calculating result.</a:t>
            </a:r>
            <a:endParaRPr lang="en-US" sz="1800" dirty="0"/>
          </a:p>
          <a:p>
            <a:pPr lvl="0"/>
            <a:r>
              <a:rPr lang="en-US" sz="1800" b="1" dirty="0"/>
              <a:t> User friendly.</a:t>
            </a:r>
            <a:endParaRPr lang="en-US" sz="1800" dirty="0"/>
          </a:p>
          <a:p>
            <a:pPr lvl="0"/>
            <a:r>
              <a:rPr lang="en-US" sz="1800" b="1" dirty="0"/>
              <a:t>Secure because of authentication.</a:t>
            </a:r>
            <a:endParaRPr lang="en-US" sz="1800" dirty="0"/>
          </a:p>
          <a:p>
            <a:pPr lvl="0"/>
            <a:r>
              <a:rPr lang="en-US" sz="1800" b="1" dirty="0"/>
              <a:t>Online </a:t>
            </a:r>
            <a:r>
              <a:rPr lang="en-US" sz="1800" b="1" dirty="0" smtClean="0"/>
              <a:t>exams- convinced , security </a:t>
            </a:r>
            <a:r>
              <a:rPr lang="en-US" sz="1800" b="1" dirty="0"/>
              <a:t>and flexibility.</a:t>
            </a:r>
            <a:endParaRPr lang="en-US" sz="1800" dirty="0"/>
          </a:p>
          <a:p>
            <a:pPr lvl="0"/>
            <a:r>
              <a:rPr lang="en-US" sz="1800" b="1" dirty="0"/>
              <a:t>Exams can be assembled and previewed, edited and published instantly. </a:t>
            </a:r>
            <a:endParaRPr lang="en-US" sz="1800" dirty="0"/>
          </a:p>
          <a:p>
            <a:pPr marL="0" indent="0">
              <a:buNone/>
            </a:pPr>
            <a:r>
              <a:rPr lang="en-US" sz="1800" dirty="0"/>
              <a:t> </a:t>
            </a:r>
          </a:p>
        </p:txBody>
      </p:sp>
      <p:sp>
        <p:nvSpPr>
          <p:cNvPr id="3" name="Title 2"/>
          <p:cNvSpPr>
            <a:spLocks noGrp="1"/>
          </p:cNvSpPr>
          <p:nvPr>
            <p:ph type="title"/>
          </p:nvPr>
        </p:nvSpPr>
        <p:spPr/>
        <p:txBody>
          <a:bodyPr/>
          <a:lstStyle/>
          <a:p>
            <a:r>
              <a:rPr lang="en-US" dirty="0" smtClean="0"/>
              <a:t>Advantages of online examination system</a:t>
            </a:r>
            <a:endParaRPr lang="en-US" dirty="0"/>
          </a:p>
        </p:txBody>
      </p:sp>
    </p:spTree>
    <p:extLst>
      <p:ext uri="{BB962C8B-B14F-4D97-AF65-F5344CB8AC3E}">
        <p14:creationId xmlns:p14="http://schemas.microsoft.com/office/powerpoint/2010/main" val="28257776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Hardcover">
  <a:themeElements>
    <a:clrScheme name="Hardcover">
      <a:dk1>
        <a:sysClr val="windowText" lastClr="000000"/>
      </a:dk1>
      <a:lt1>
        <a:sysClr val="window" lastClr="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tint val="96000"/>
            <a:lumMod val="110000"/>
          </a:schemeClr>
        </a:solidFill>
        <a:blipFill rotWithShape="1">
          <a:blip xmlns:r="http://schemas.openxmlformats.org/officeDocument/2006/relationships" r:embed="rId1">
            <a:duotone>
              <a:schemeClr val="phClr">
                <a:tint val="93000"/>
                <a:shade val="20000"/>
              </a:schemeClr>
              <a:schemeClr val="phClr">
                <a:tint val="90000"/>
                <a:shade val="85000"/>
                <a:satMod val="115000"/>
              </a:schemeClr>
            </a:duotone>
          </a:blip>
          <a:tile tx="0" ty="0" sx="60000" sy="60000" flip="none" algn="tl"/>
        </a:blipFill>
        <a:blipFill rotWithShape="1">
          <a:blip xmlns:r="http://schemas.openxmlformats.org/officeDocument/2006/relationships" r:embed="rId2">
            <a:duotone>
              <a:schemeClr val="phClr">
                <a:shade val="50000"/>
                <a:satMod val="340000"/>
                <a:lumMod val="40000"/>
              </a:schemeClr>
              <a:schemeClr val="phClr">
                <a:tint val="92000"/>
                <a:shade val="94000"/>
                <a:hueMod val="110000"/>
                <a:satMod val="236000"/>
                <a:lumMod val="120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Hardcover</Template>
  <TotalTime>261</TotalTime>
  <Words>846</Words>
  <Application>Microsoft Office PowerPoint</Application>
  <PresentationFormat>On-screen Show (4:3)</PresentationFormat>
  <Paragraphs>118</Paragraphs>
  <Slides>45</Slides>
  <Notes>0</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Hardcover</vt:lpstr>
      <vt:lpstr>ONLINE EXAMNATION SYSTEM</vt:lpstr>
      <vt:lpstr>AGENDA</vt:lpstr>
      <vt:lpstr>PowerPoint Presentation</vt:lpstr>
      <vt:lpstr>Problem definition</vt:lpstr>
      <vt:lpstr>OBJECTIVE</vt:lpstr>
      <vt:lpstr>SCOPE</vt:lpstr>
      <vt:lpstr>Theoretical Background</vt:lpstr>
      <vt:lpstr>Disadvantages of background study</vt:lpstr>
      <vt:lpstr>Advantages of online examination system</vt:lpstr>
      <vt:lpstr>Disadvantages of online examination  system</vt:lpstr>
      <vt:lpstr>Hardware interface</vt:lpstr>
      <vt:lpstr>Software interface</vt:lpstr>
      <vt:lpstr>Use-case diagram</vt:lpstr>
      <vt:lpstr>Admin side</vt:lpstr>
      <vt:lpstr>User side</vt:lpstr>
      <vt:lpstr>ER- diagram</vt:lpstr>
      <vt:lpstr>SCEENSHOTS</vt:lpstr>
      <vt:lpstr>Home screen</vt:lpstr>
      <vt:lpstr>Register page</vt:lpstr>
      <vt:lpstr>PowerPoint Presentation</vt:lpstr>
      <vt:lpstr>PowerPoint Presentation</vt:lpstr>
      <vt:lpstr>Admin side</vt:lpstr>
      <vt:lpstr>Admin login page</vt:lpstr>
      <vt:lpstr>Add Exam</vt:lpstr>
      <vt:lpstr>Select Exam page</vt:lpstr>
      <vt:lpstr>Add question page</vt:lpstr>
      <vt:lpstr>PowerPoint Presentation</vt:lpstr>
      <vt:lpstr>Student details page</vt:lpstr>
      <vt:lpstr>Result page</vt:lpstr>
      <vt:lpstr>User side</vt:lpstr>
      <vt:lpstr>Login page</vt:lpstr>
      <vt:lpstr>Exam form page</vt:lpstr>
      <vt:lpstr>Select exam</vt:lpstr>
      <vt:lpstr>exam</vt:lpstr>
      <vt:lpstr>PowerPoint Presentation</vt:lpstr>
      <vt:lpstr>Result page</vt:lpstr>
      <vt:lpstr>Old result page</vt:lpstr>
      <vt:lpstr>About us page</vt:lpstr>
      <vt:lpstr>Contact us page</vt:lpstr>
      <vt:lpstr>PowerPoint Presentation</vt:lpstr>
      <vt:lpstr>gmail</vt:lpstr>
      <vt:lpstr>conclusion</vt:lpstr>
      <vt:lpstr>Future enhancement</vt:lpstr>
      <vt:lpstr>PowerPoint Presentation</vt:lpstr>
      <vt:lpstr>THANK YOU!!!</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EXAMNATION SYSTEM</dc:title>
  <dc:creator/>
  <cp:lastModifiedBy>swati sinha</cp:lastModifiedBy>
  <cp:revision>22</cp:revision>
  <dcterms:created xsi:type="dcterms:W3CDTF">2006-08-16T00:00:00Z</dcterms:created>
  <dcterms:modified xsi:type="dcterms:W3CDTF">2020-06-29T18:59:27Z</dcterms:modified>
</cp:coreProperties>
</file>